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78"/>
  </p:notesMasterIdLst>
  <p:sldIdLst>
    <p:sldId id="256" r:id="rId3"/>
    <p:sldId id="258" r:id="rId4"/>
    <p:sldId id="259" r:id="rId5"/>
    <p:sldId id="272" r:id="rId6"/>
    <p:sldId id="477" r:id="rId7"/>
    <p:sldId id="564" r:id="rId8"/>
    <p:sldId id="478" r:id="rId9"/>
    <p:sldId id="271" r:id="rId10"/>
    <p:sldId id="479" r:id="rId11"/>
    <p:sldId id="480" r:id="rId12"/>
    <p:sldId id="333" r:id="rId13"/>
    <p:sldId id="565" r:id="rId14"/>
    <p:sldId id="481" r:id="rId15"/>
    <p:sldId id="334" r:id="rId16"/>
    <p:sldId id="482" r:id="rId17"/>
    <p:sldId id="483" r:id="rId18"/>
    <p:sldId id="260" r:id="rId19"/>
    <p:sldId id="261" r:id="rId20"/>
    <p:sldId id="262" r:id="rId21"/>
    <p:sldId id="263" r:id="rId22"/>
    <p:sldId id="264" r:id="rId23"/>
    <p:sldId id="265" r:id="rId24"/>
    <p:sldId id="266" r:id="rId25"/>
    <p:sldId id="540" r:id="rId26"/>
    <p:sldId id="267" r:id="rId27"/>
    <p:sldId id="268" r:id="rId28"/>
    <p:sldId id="269" r:id="rId29"/>
    <p:sldId id="270" r:id="rId30"/>
    <p:sldId id="274" r:id="rId31"/>
    <p:sldId id="508" r:id="rId32"/>
    <p:sldId id="275" r:id="rId33"/>
    <p:sldId id="277" r:id="rId34"/>
    <p:sldId id="278" r:id="rId35"/>
    <p:sldId id="468" r:id="rId36"/>
    <p:sldId id="279" r:id="rId37"/>
    <p:sldId id="281" r:id="rId38"/>
    <p:sldId id="282" r:id="rId39"/>
    <p:sldId id="283" r:id="rId40"/>
    <p:sldId id="284" r:id="rId41"/>
    <p:sldId id="285" r:id="rId42"/>
    <p:sldId id="286" r:id="rId43"/>
    <p:sldId id="287" r:id="rId44"/>
    <p:sldId id="288" r:id="rId45"/>
    <p:sldId id="289" r:id="rId46"/>
    <p:sldId id="290" r:id="rId47"/>
    <p:sldId id="291" r:id="rId48"/>
    <p:sldId id="541" r:id="rId49"/>
    <p:sldId id="292" r:id="rId50"/>
    <p:sldId id="293" r:id="rId51"/>
    <p:sldId id="294" r:id="rId52"/>
    <p:sldId id="542" r:id="rId53"/>
    <p:sldId id="503" r:id="rId54"/>
    <p:sldId id="295" r:id="rId55"/>
    <p:sldId id="543" r:id="rId56"/>
    <p:sldId id="296" r:id="rId57"/>
    <p:sldId id="297" r:id="rId58"/>
    <p:sldId id="544" r:id="rId59"/>
    <p:sldId id="300" r:id="rId60"/>
    <p:sldId id="301" r:id="rId61"/>
    <p:sldId id="302" r:id="rId62"/>
    <p:sldId id="303" r:id="rId63"/>
    <p:sldId id="304" r:id="rId64"/>
    <p:sldId id="553" r:id="rId65"/>
    <p:sldId id="488" r:id="rId66"/>
    <p:sldId id="474" r:id="rId67"/>
    <p:sldId id="308" r:id="rId68"/>
    <p:sldId id="489" r:id="rId69"/>
    <p:sldId id="490" r:id="rId70"/>
    <p:sldId id="306" r:id="rId71"/>
    <p:sldId id="307" r:id="rId72"/>
    <p:sldId id="309" r:id="rId73"/>
    <p:sldId id="310" r:id="rId74"/>
    <p:sldId id="311" r:id="rId75"/>
    <p:sldId id="546" r:id="rId76"/>
    <p:sldId id="312" r:id="rId77"/>
    <p:sldId id="491" r:id="rId78"/>
    <p:sldId id="313" r:id="rId79"/>
    <p:sldId id="552" r:id="rId80"/>
    <p:sldId id="314" r:id="rId81"/>
    <p:sldId id="315" r:id="rId82"/>
    <p:sldId id="316" r:id="rId83"/>
    <p:sldId id="317" r:id="rId84"/>
    <p:sldId id="547" r:id="rId85"/>
    <p:sldId id="318" r:id="rId86"/>
    <p:sldId id="319" r:id="rId87"/>
    <p:sldId id="320" r:id="rId88"/>
    <p:sldId id="321" r:id="rId89"/>
    <p:sldId id="555" r:id="rId90"/>
    <p:sldId id="323" r:id="rId91"/>
    <p:sldId id="556" r:id="rId92"/>
    <p:sldId id="325" r:id="rId93"/>
    <p:sldId id="326" r:id="rId94"/>
    <p:sldId id="327" r:id="rId95"/>
    <p:sldId id="328" r:id="rId96"/>
    <p:sldId id="511" r:id="rId97"/>
    <p:sldId id="330" r:id="rId98"/>
    <p:sldId id="331" r:id="rId99"/>
    <p:sldId id="332" r:id="rId100"/>
    <p:sldId id="557" r:id="rId101"/>
    <p:sldId id="505" r:id="rId102"/>
    <p:sldId id="506" r:id="rId103"/>
    <p:sldId id="338" r:id="rId104"/>
    <p:sldId id="339" r:id="rId105"/>
    <p:sldId id="340" r:id="rId106"/>
    <p:sldId id="486" r:id="rId107"/>
    <p:sldId id="341" r:id="rId108"/>
    <p:sldId id="342" r:id="rId109"/>
    <p:sldId id="558" r:id="rId110"/>
    <p:sldId id="344" r:id="rId111"/>
    <p:sldId id="559" r:id="rId112"/>
    <p:sldId id="346" r:id="rId113"/>
    <p:sldId id="347" r:id="rId114"/>
    <p:sldId id="560" r:id="rId115"/>
    <p:sldId id="561" r:id="rId116"/>
    <p:sldId id="350" r:id="rId117"/>
    <p:sldId id="351" r:id="rId118"/>
    <p:sldId id="533" r:id="rId119"/>
    <p:sldId id="562" r:id="rId120"/>
    <p:sldId id="563" r:id="rId121"/>
    <p:sldId id="512" r:id="rId122"/>
    <p:sldId id="355" r:id="rId123"/>
    <p:sldId id="356" r:id="rId124"/>
    <p:sldId id="357" r:id="rId125"/>
    <p:sldId id="534" r:id="rId126"/>
    <p:sldId id="359" r:id="rId127"/>
    <p:sldId id="507" r:id="rId128"/>
    <p:sldId id="362" r:id="rId129"/>
    <p:sldId id="363" r:id="rId130"/>
    <p:sldId id="364" r:id="rId131"/>
    <p:sldId id="365" r:id="rId132"/>
    <p:sldId id="366" r:id="rId133"/>
    <p:sldId id="367" r:id="rId134"/>
    <p:sldId id="391" r:id="rId135"/>
    <p:sldId id="392" r:id="rId136"/>
    <p:sldId id="393" r:id="rId137"/>
    <p:sldId id="394" r:id="rId138"/>
    <p:sldId id="396" r:id="rId139"/>
    <p:sldId id="397" r:id="rId140"/>
    <p:sldId id="398" r:id="rId141"/>
    <p:sldId id="399" r:id="rId142"/>
    <p:sldId id="400" r:id="rId143"/>
    <p:sldId id="401" r:id="rId144"/>
    <p:sldId id="402" r:id="rId145"/>
    <p:sldId id="403" r:id="rId146"/>
    <p:sldId id="404" r:id="rId147"/>
    <p:sldId id="405" r:id="rId148"/>
    <p:sldId id="414" r:id="rId149"/>
    <p:sldId id="415" r:id="rId150"/>
    <p:sldId id="453" r:id="rId151"/>
    <p:sldId id="454" r:id="rId152"/>
    <p:sldId id="406" r:id="rId153"/>
    <p:sldId id="376" r:id="rId154"/>
    <p:sldId id="516" r:id="rId155"/>
    <p:sldId id="517" r:id="rId156"/>
    <p:sldId id="518" r:id="rId157"/>
    <p:sldId id="539" r:id="rId158"/>
    <p:sldId id="519" r:id="rId159"/>
    <p:sldId id="520"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385" r:id="rId173"/>
    <p:sldId id="386" r:id="rId174"/>
    <p:sldId id="538" r:id="rId175"/>
    <p:sldId id="390" r:id="rId176"/>
    <p:sldId id="535" r:id="rId177"/>
    <p:sldId id="536" r:id="rId178"/>
    <p:sldId id="387" r:id="rId179"/>
    <p:sldId id="537" r:id="rId180"/>
    <p:sldId id="388" r:id="rId181"/>
    <p:sldId id="566" r:id="rId182"/>
    <p:sldId id="567" r:id="rId183"/>
    <p:sldId id="475" r:id="rId184"/>
    <p:sldId id="395" r:id="rId185"/>
    <p:sldId id="416" r:id="rId186"/>
    <p:sldId id="456" r:id="rId187"/>
    <p:sldId id="457" r:id="rId188"/>
    <p:sldId id="513" r:id="rId189"/>
    <p:sldId id="514" r:id="rId190"/>
    <p:sldId id="464" r:id="rId191"/>
    <p:sldId id="455" r:id="rId192"/>
    <p:sldId id="459" r:id="rId193"/>
    <p:sldId id="487" r:id="rId194"/>
    <p:sldId id="458" r:id="rId195"/>
    <p:sldId id="460" r:id="rId196"/>
    <p:sldId id="461" r:id="rId197"/>
    <p:sldId id="462" r:id="rId198"/>
    <p:sldId id="280" r:id="rId199"/>
    <p:sldId id="463" r:id="rId200"/>
    <p:sldId id="466" r:id="rId201"/>
    <p:sldId id="407" r:id="rId202"/>
    <p:sldId id="408" r:id="rId203"/>
    <p:sldId id="548" r:id="rId204"/>
    <p:sldId id="549" r:id="rId205"/>
    <p:sldId id="550" r:id="rId206"/>
    <p:sldId id="551" r:id="rId207"/>
    <p:sldId id="469" r:id="rId208"/>
    <p:sldId id="473" r:id="rId209"/>
    <p:sldId id="470" r:id="rId210"/>
    <p:sldId id="471" r:id="rId211"/>
    <p:sldId id="472" r:id="rId212"/>
    <p:sldId id="368" r:id="rId213"/>
    <p:sldId id="476" r:id="rId214"/>
    <p:sldId id="369" r:id="rId215"/>
    <p:sldId id="370" r:id="rId216"/>
    <p:sldId id="371" r:id="rId217"/>
    <p:sldId id="372" r:id="rId218"/>
    <p:sldId id="373" r:id="rId219"/>
    <p:sldId id="374" r:id="rId220"/>
    <p:sldId id="375" r:id="rId221"/>
    <p:sldId id="417" r:id="rId222"/>
    <p:sldId id="418" r:id="rId223"/>
    <p:sldId id="438" r:id="rId224"/>
    <p:sldId id="439" r:id="rId225"/>
    <p:sldId id="440" r:id="rId226"/>
    <p:sldId id="442" r:id="rId227"/>
    <p:sldId id="443" r:id="rId228"/>
    <p:sldId id="444" r:id="rId229"/>
    <p:sldId id="445" r:id="rId230"/>
    <p:sldId id="446" r:id="rId231"/>
    <p:sldId id="447" r:id="rId232"/>
    <p:sldId id="448" r:id="rId233"/>
    <p:sldId id="449" r:id="rId234"/>
    <p:sldId id="450" r:id="rId235"/>
    <p:sldId id="451" r:id="rId236"/>
    <p:sldId id="452" r:id="rId237"/>
    <p:sldId id="580"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419" r:id="rId251"/>
    <p:sldId id="420" r:id="rId252"/>
    <p:sldId id="423" r:id="rId253"/>
    <p:sldId id="424" r:id="rId254"/>
    <p:sldId id="425" r:id="rId255"/>
    <p:sldId id="426" r:id="rId256"/>
    <p:sldId id="427" r:id="rId257"/>
    <p:sldId id="428" r:id="rId258"/>
    <p:sldId id="429" r:id="rId259"/>
    <p:sldId id="430" r:id="rId260"/>
    <p:sldId id="431" r:id="rId261"/>
    <p:sldId id="432" r:id="rId262"/>
    <p:sldId id="433" r:id="rId263"/>
    <p:sldId id="434" r:id="rId264"/>
    <p:sldId id="435" r:id="rId265"/>
    <p:sldId id="436" r:id="rId266"/>
    <p:sldId id="437" r:id="rId267"/>
    <p:sldId id="421" r:id="rId268"/>
    <p:sldId id="492" r:id="rId269"/>
    <p:sldId id="422" r:id="rId270"/>
    <p:sldId id="493" r:id="rId271"/>
    <p:sldId id="494" r:id="rId272"/>
    <p:sldId id="496" r:id="rId273"/>
    <p:sldId id="498" r:id="rId274"/>
    <p:sldId id="500" r:id="rId275"/>
    <p:sldId id="502" r:id="rId276"/>
    <p:sldId id="49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8401" autoAdjust="0"/>
  </p:normalViewPr>
  <p:slideViewPr>
    <p:cSldViewPr>
      <p:cViewPr>
        <p:scale>
          <a:sx n="64" d="100"/>
          <a:sy n="64" d="100"/>
        </p:scale>
        <p:origin x="-1092" y="-42"/>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commentAuthors" Target="commentAuthor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presProps" Target="pres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281"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notesMaster" Target="notesMasters/notesMaster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t>
        <a:bodyPr/>
        <a:lstStyle/>
        <a:p>
          <a:endParaRPr lang="en-GB"/>
        </a:p>
      </dgm:t>
    </dgm:pt>
    <dgm:pt modelId="{C99C4CE7-E340-45BA-A8E6-F9DE562E0BBF}" type="pres">
      <dgm:prSet presAssocID="{F70328E7-E1E4-4FAA-A193-01C2E2F4AD14}" presName="levelTx" presStyleLbl="revTx" presStyleIdx="0" presStyleCnt="0">
        <dgm:presLayoutVars>
          <dgm:chMax val="1"/>
          <dgm:bulletEnabled val="1"/>
        </dgm:presLayoutVars>
      </dgm:prSet>
      <dgm:spPr/>
      <dgm:t>
        <a:bodyPr/>
        <a:lstStyle/>
        <a:p>
          <a:endParaRPr lang="en-GB"/>
        </a:p>
      </dgm:t>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t>
        <a:bodyPr/>
        <a:lstStyle/>
        <a:p>
          <a:endParaRPr lang="en-GB"/>
        </a:p>
      </dgm:t>
    </dgm:pt>
    <dgm:pt modelId="{8321F2C4-BA39-4196-878F-8E7E62EB3D1B}" type="pres">
      <dgm:prSet presAssocID="{CF245904-6651-4210-88E3-794EAE021766}" presName="levelTx" presStyleLbl="revTx" presStyleIdx="0" presStyleCnt="0">
        <dgm:presLayoutVars>
          <dgm:chMax val="1"/>
          <dgm:bulletEnabled val="1"/>
        </dgm:presLayoutVars>
      </dgm:prSet>
      <dgm:spPr/>
      <dgm:t>
        <a:bodyPr/>
        <a:lstStyle/>
        <a:p>
          <a:endParaRPr lang="en-GB"/>
        </a:p>
      </dgm:t>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t>
        <a:bodyPr/>
        <a:lstStyle/>
        <a:p>
          <a:endParaRPr lang="en-GB"/>
        </a:p>
      </dgm:t>
    </dgm:pt>
    <dgm:pt modelId="{E3002C38-A957-4987-8E9B-FFCB8EFBC46D}" type="pres">
      <dgm:prSet presAssocID="{CB54A49C-2FB0-4DEF-B1A7-FCB430D43632}" presName="levelTx" presStyleLbl="revTx" presStyleIdx="0" presStyleCnt="0">
        <dgm:presLayoutVars>
          <dgm:chMax val="1"/>
          <dgm:bulletEnabled val="1"/>
        </dgm:presLayoutVars>
      </dgm:prSet>
      <dgm:spPr/>
      <dgm:t>
        <a:bodyPr/>
        <a:lstStyle/>
        <a:p>
          <a:endParaRPr lang="en-GB"/>
        </a:p>
      </dgm:t>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t>
        <a:bodyPr/>
        <a:lstStyle/>
        <a:p>
          <a:endParaRPr lang="en-GB"/>
        </a:p>
      </dgm:t>
    </dgm:pt>
    <dgm:pt modelId="{62895682-2DD9-44A1-B89B-F0840AEFD5A8}" type="pres">
      <dgm:prSet presAssocID="{8C63208B-32B3-4FF5-AC13-ECC2942D22B3}" presName="levelTx" presStyleLbl="revTx" presStyleIdx="0" presStyleCnt="0">
        <dgm:presLayoutVars>
          <dgm:chMax val="1"/>
          <dgm:bulletEnabled val="1"/>
        </dgm:presLayoutVars>
      </dgm:prSet>
      <dgm:spPr/>
      <dgm:t>
        <a:bodyPr/>
        <a:lstStyle/>
        <a:p>
          <a:endParaRPr lang="en-GB"/>
        </a:p>
      </dgm:t>
    </dgm:pt>
  </dgm:ptLst>
  <dgm:cxnLst>
    <dgm:cxn modelId="{4DE77BF4-FFC1-4D47-A248-9B8149450A7E}" type="presOf" srcId="{CB54A49C-2FB0-4DEF-B1A7-FCB430D43632}" destId="{0A608515-A3C0-41C3-B420-52E46D50B297}" srcOrd="0"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784D36D7-5804-47FA-A4BB-0688C799CCBB}" type="presOf" srcId="{CB54A49C-2FB0-4DEF-B1A7-FCB430D43632}" destId="{E3002C38-A957-4987-8E9B-FFCB8EFBC46D}" srcOrd="1"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6BBF3203-FABC-47A4-ACC1-7245CB87A623}" type="presOf" srcId="{CF245904-6651-4210-88E3-794EAE021766}" destId="{39E00738-F52F-4565-B08B-61C0603CDB91}"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937D2B40-A9E3-4E32-85E6-FD99F3C61D59}" type="presOf" srcId="{F70328E7-E1E4-4FAA-A193-01C2E2F4AD14}" destId="{D7D3B013-107F-469E-8AE2-D91D3D19EBE5}"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2CDEF903-7433-4D0C-A636-70BF41F96DC2}" type="presOf" srcId="{8C63208B-32B3-4FF5-AC13-ECC2942D22B3}" destId="{62895682-2DD9-44A1-B89B-F0840AEFD5A8}" srcOrd="1"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21/04/2015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‹Nr.›</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119</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223</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relevant for zero copy </a:t>
            </a:r>
            <a:r>
              <a:rPr lang="en-GB" dirty="0" err="1" smtClean="0"/>
              <a:t>etc</a:t>
            </a:r>
            <a:r>
              <a:rPr lang="en-GB" baseline="0" dirty="0" smtClean="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247</a:t>
            </a:fld>
            <a:endParaRPr lang="en-GB"/>
          </a:p>
        </p:txBody>
      </p:sp>
    </p:spTree>
    <p:extLst>
      <p:ext uri="{BB962C8B-B14F-4D97-AF65-F5344CB8AC3E}">
        <p14:creationId xmlns:p14="http://schemas.microsoft.com/office/powerpoint/2010/main" val="273751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265</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21/04/2015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21/04/2015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21/04/2015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21/04/2015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21/04/2015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21/04/2015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21/04/2015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21/04/2015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‹Nr.›</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21/04/2015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‹Nr.›</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21/04/2015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‹Nr.›</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www.codeplay.com/" TargetMode="External"/><Relationship Id="rId13" Type="http://schemas.openxmlformats.org/officeDocument/2006/relationships/image" Target="../media/image19.jpeg"/><Relationship Id="rId18" Type="http://schemas.openxmlformats.org/officeDocument/2006/relationships/image" Target="../media/image24.png"/><Relationship Id="rId26" Type="http://schemas.openxmlformats.org/officeDocument/2006/relationships/image" Target="../media/image31.jpe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33" Type="http://schemas.openxmlformats.org/officeDocument/2006/relationships/image" Target="../media/image37.pn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hyperlink" Target="http://www.umu.se/umu/index_eng.html" TargetMode="External"/><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hyperlink" Target="http://www.amd.com/" TargetMode="External"/><Relationship Id="rId24" Type="http://schemas.openxmlformats.org/officeDocument/2006/relationships/image" Target="../media/image29.png"/><Relationship Id="rId32" Type="http://schemas.openxmlformats.org/officeDocument/2006/relationships/image" Target="../media/image36.jpe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8.png"/><Relationship Id="rId28" Type="http://schemas.openxmlformats.org/officeDocument/2006/relationships/hyperlink" Target="http://www.gshark.com/" TargetMode="External"/><Relationship Id="rId10" Type="http://schemas.openxmlformats.org/officeDocument/2006/relationships/image" Target="../media/image17.png"/><Relationship Id="rId19" Type="http://schemas.openxmlformats.org/officeDocument/2006/relationships/image" Target="../media/image25.jpeg"/><Relationship Id="rId31"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0.jpeg"/><Relationship Id="rId22" Type="http://schemas.openxmlformats.org/officeDocument/2006/relationships/image" Target="../media/image27.jpeg"/><Relationship Id="rId27" Type="http://schemas.openxmlformats.org/officeDocument/2006/relationships/image" Target="../media/image32.png"/><Relationship Id="rId30" Type="http://schemas.openxmlformats.org/officeDocument/2006/relationships/image" Target="../media/image3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smtClean="0"/>
              <a:t>Hands On </a:t>
            </a:r>
            <a:r>
              <a:rPr lang="en-GB" sz="5400" dirty="0" err="1" smtClean="0"/>
              <a:t>OpenCL</a:t>
            </a:r>
            <a:endParaRPr lang="en-GB" sz="5400" dirty="0"/>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smtClean="0">
                <a:solidFill>
                  <a:schemeClr val="tx2"/>
                </a:solidFill>
              </a:rPr>
              <a:t>Created by</a:t>
            </a:r>
          </a:p>
          <a:p>
            <a:pPr algn="l"/>
            <a:r>
              <a:rPr lang="en-GB" dirty="0" smtClean="0">
                <a:solidFill>
                  <a:schemeClr val="tx2"/>
                </a:solidFill>
              </a:rPr>
              <a:t>Simon McIntosh-Smith</a:t>
            </a:r>
          </a:p>
          <a:p>
            <a:pPr algn="l"/>
            <a:r>
              <a:rPr lang="en-GB" dirty="0" smtClean="0">
                <a:solidFill>
                  <a:schemeClr val="tx2"/>
                </a:solidFill>
              </a:rPr>
              <a:t>and Tom Deakin</a:t>
            </a:r>
            <a:endParaRPr lang="en-GB" dirty="0">
              <a:solidFill>
                <a:schemeClr val="tx2"/>
              </a:solidFill>
            </a:endParaRPr>
          </a:p>
        </p:txBody>
      </p:sp>
      <p:sp>
        <p:nvSpPr>
          <p:cNvPr id="7" name="Rectangle 6"/>
          <p:cNvSpPr/>
          <p:nvPr/>
        </p:nvSpPr>
        <p:spPr>
          <a:xfrm>
            <a:off x="683568" y="6156592"/>
            <a:ext cx="7776864" cy="584776"/>
          </a:xfrm>
          <a:prstGeom prst="rect">
            <a:avLst/>
          </a:prstGeom>
        </p:spPr>
        <p:txBody>
          <a:bodyPr wrap="square">
            <a:spAutoFit/>
          </a:bodyPr>
          <a:lstStyle/>
          <a:p>
            <a:r>
              <a:rPr lang="en-GB" sz="1600" dirty="0" smtClean="0">
                <a:solidFill>
                  <a:schemeClr val="tx2"/>
                </a:solidFill>
              </a:rPr>
              <a:t>Includes contributions from:</a:t>
            </a:r>
          </a:p>
          <a:p>
            <a:r>
              <a:rPr lang="en-GB" sz="1600" dirty="0" smtClean="0">
                <a:solidFill>
                  <a:schemeClr val="tx2"/>
                </a:solidFill>
              </a:rPr>
              <a:t>Timothy G. Mattson (Intel)</a:t>
            </a:r>
            <a:r>
              <a:rPr lang="en-GB" sz="1600" dirty="0">
                <a:solidFill>
                  <a:schemeClr val="tx2"/>
                </a:solidFill>
              </a:rPr>
              <a:t> </a:t>
            </a:r>
            <a:r>
              <a:rPr lang="en-GB" sz="1600" dirty="0" smtClean="0">
                <a:solidFill>
                  <a:schemeClr val="tx2"/>
                </a:solidFill>
              </a:rPr>
              <a:t>and Benedict </a:t>
            </a:r>
            <a:r>
              <a:rPr lang="en-GB" sz="1600" dirty="0" err="1" smtClean="0">
                <a:solidFill>
                  <a:schemeClr val="tx2"/>
                </a:solidFill>
              </a:rPr>
              <a:t>Gaster</a:t>
            </a:r>
            <a:r>
              <a:rPr lang="en-GB" sz="1600" dirty="0" smtClean="0">
                <a:solidFill>
                  <a:schemeClr val="tx2"/>
                </a:solidFill>
              </a:rPr>
              <a:t> (Qualcomm)</a:t>
            </a:r>
            <a:endParaRPr lang="en-GB" sz="1600" dirty="0">
              <a:solidFill>
                <a:schemeClr val="tx2"/>
              </a:solidFill>
            </a:endParaRP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smtClean="0"/>
              <a:t>V 1.2 – Nov 2014</a:t>
            </a:r>
            <a:endParaRPr lang="en-US" dirty="0"/>
          </a:p>
        </p:txBody>
      </p:sp>
    </p:spTree>
    <p:extLst>
      <p:ext uri="{BB962C8B-B14F-4D97-AF65-F5344CB8AC3E}">
        <p14:creationId xmlns:p14="http://schemas.microsoft.com/office/powerpoint/2010/main" val="2558999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p>
          <a:p>
            <a:r>
              <a:rPr lang="en-GB" dirty="0" smtClean="0"/>
              <a:t>This means you can use the CPU and GPU parts of your APU as separate </a:t>
            </a:r>
            <a:r>
              <a:rPr lang="en-GB" dirty="0" err="1" smtClean="0"/>
              <a:t>OpenCL</a:t>
            </a:r>
            <a:r>
              <a:rPr lang="en-GB" dirty="0" smtClean="0"/>
              <a:t> devices.</a:t>
            </a:r>
          </a:p>
          <a:p>
            <a:r>
              <a:rPr lang="en-GB" dirty="0" smtClean="0"/>
              <a:t>You may have to force your BIOS to use integrated graphics if you have a dedicated GPU too.</a:t>
            </a:r>
            <a:endParaRPr lang="en-GB"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p>
        </p:txBody>
      </p:sp>
    </p:spTree>
    <p:extLst>
      <p:ext uri="{BB962C8B-B14F-4D97-AF65-F5344CB8AC3E}">
        <p14:creationId xmlns:p14="http://schemas.microsoft.com/office/powerpoint/2010/main" val="35098428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p>
          <a:p>
            <a:pPr lvl="1"/>
            <a:r>
              <a:rPr lang="en-GB" dirty="0" smtClean="0"/>
              <a:t>Fastest &amp; smallest: O(10) words/WI</a:t>
            </a:r>
          </a:p>
          <a:p>
            <a:r>
              <a:rPr lang="en-GB" dirty="0" smtClean="0">
                <a:solidFill>
                  <a:schemeClr val="accent3"/>
                </a:solidFill>
              </a:rPr>
              <a:t>Local Memory</a:t>
            </a:r>
          </a:p>
          <a:p>
            <a:pPr lvl="1"/>
            <a:r>
              <a:rPr lang="en-GB" dirty="0" smtClean="0"/>
              <a:t>Shared by all WI’s in a work-group</a:t>
            </a:r>
          </a:p>
          <a:p>
            <a:pPr lvl="1"/>
            <a:r>
              <a:rPr lang="en-GB" dirty="0" smtClean="0"/>
              <a:t>But not shared between work-groups!</a:t>
            </a:r>
          </a:p>
          <a:p>
            <a:pPr lvl="1"/>
            <a:r>
              <a:rPr lang="en-GB" dirty="0" smtClean="0"/>
              <a:t>O(1-10) Kbytes per work-group</a:t>
            </a:r>
          </a:p>
          <a:p>
            <a:r>
              <a:rPr lang="en-GB" dirty="0" smtClean="0">
                <a:solidFill>
                  <a:schemeClr val="accent6"/>
                </a:solidFill>
              </a:rPr>
              <a:t>Global/Constant Memory</a:t>
            </a:r>
          </a:p>
          <a:p>
            <a:pPr lvl="1"/>
            <a:r>
              <a:rPr lang="en-GB" dirty="0" smtClean="0"/>
              <a:t>O(1-10) </a:t>
            </a:r>
            <a:r>
              <a:rPr lang="en-GB" dirty="0" err="1" smtClean="0"/>
              <a:t>Gbytes</a:t>
            </a:r>
            <a:r>
              <a:rPr lang="en-GB" dirty="0" smtClean="0"/>
              <a:t> of Global memory</a:t>
            </a:r>
          </a:p>
          <a:p>
            <a:pPr lvl="1"/>
            <a:r>
              <a:rPr lang="en-GB" dirty="0" smtClean="0"/>
              <a:t>O(10-100) Kbytes of Constant memory</a:t>
            </a:r>
          </a:p>
          <a:p>
            <a:r>
              <a:rPr lang="en-GB" dirty="0" smtClean="0">
                <a:solidFill>
                  <a:schemeClr val="accent2"/>
                </a:solidFill>
              </a:rPr>
              <a:t>Host memory</a:t>
            </a: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p>
          <a:p>
            <a:r>
              <a:rPr lang="en-GB" sz="2800" dirty="0"/>
              <a:t> </a:t>
            </a:r>
            <a:r>
              <a:rPr lang="en-GB" sz="2800" dirty="0" smtClean="0"/>
              <a:t>     Host &lt;-&gt; Global transfers</a:t>
            </a:r>
          </a:p>
        </p:txBody>
      </p:sp>
    </p:spTree>
    <p:extLst>
      <p:ext uri="{BB962C8B-B14F-4D97-AF65-F5344CB8AC3E}">
        <p14:creationId xmlns:p14="http://schemas.microsoft.com/office/powerpoint/2010/main" val="29313975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endParaRPr lang="en-GB" dirty="0"/>
          </a:p>
          <a:p>
            <a:r>
              <a:rPr lang="en-GB" dirty="0" smtClean="0"/>
              <a:t>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a:t>
            </a:r>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extLst>
      <p:ext uri="{BB962C8B-B14F-4D97-AF65-F5344CB8AC3E}">
        <p14:creationId xmlns:p14="http://schemas.microsoft.com/office/powerpoint/2010/main" val="12635799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async_workgroup_strided_copy</a:t>
            </a:r>
            <a:r>
              <a:rPr lang="en-GB" dirty="0"/>
              <a:t>(), …</a:t>
            </a:r>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extLst>
      <p:ext uri="{BB962C8B-B14F-4D97-AF65-F5344CB8AC3E}">
        <p14:creationId xmlns:p14="http://schemas.microsoft.com/office/powerpoint/2010/main" val="18310384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p>
          <a:p>
            <a:pPr lvl="1"/>
            <a:r>
              <a:rPr lang="en-GB" dirty="0" smtClean="0"/>
              <a:t>CPUs don’t have special hardware for it</a:t>
            </a:r>
          </a:p>
          <a:p>
            <a:pPr lvl="1"/>
            <a:r>
              <a:rPr lang="en-GB" dirty="0" smtClean="0"/>
              <a:t>This can mean excessive use of Local Memory might slow down kernels on CPUs</a:t>
            </a:r>
          </a:p>
          <a:p>
            <a:pPr lvl="1"/>
            <a:r>
              <a:rPr lang="en-GB" dirty="0" smtClean="0"/>
              <a:t>GPUs now have effective on-chip caches which can provide much of the benefit of Local Memory but without programmer intervention</a:t>
            </a:r>
          </a:p>
          <a:p>
            <a:pPr lvl="1"/>
            <a:r>
              <a:rPr lang="en-GB" dirty="0" smtClean="0"/>
              <a:t>So, your mileage may vary!</a:t>
            </a:r>
            <a:endParaRPr lang="en-GB" dirty="0"/>
          </a:p>
        </p:txBody>
      </p:sp>
    </p:spTree>
    <p:extLst>
      <p:ext uri="{BB962C8B-B14F-4D97-AF65-F5344CB8AC3E}">
        <p14:creationId xmlns:p14="http://schemas.microsoft.com/office/powerpoint/2010/main" val="1579869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O(100-200)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smtClean="0">
                <a:latin typeface="+mj-lt"/>
                <a:ea typeface="ヒラギノ角ゴ ProN W3" charset="-128"/>
                <a:cs typeface="Arial"/>
                <a:sym typeface="Myriad Set Text" charset="0"/>
              </a:rPr>
              <a:t>Speeds and feeds approx. for a high-end discrete GPU, circa 2011</a:t>
            </a:r>
            <a:endParaRPr lang="en-US" sz="16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7235194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584400"/>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smtClean="0"/>
              <a:t>And with an eye towards future optimizations, let’s collect work-items into work-groups with 64 work-items per work-group </a:t>
            </a:r>
          </a:p>
        </p:txBody>
      </p:sp>
    </p:spTree>
    <p:extLst>
      <p:ext uri="{BB962C8B-B14F-4D97-AF65-F5344CB8AC3E}">
        <p14:creationId xmlns:p14="http://schemas.microsoft.com/office/powerpoint/2010/main" val="2074522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64 (work-items per work-group)</a:t>
            </a:r>
          </a:p>
          <a:p>
            <a:pPr marL="0" indent="0">
              <a:buNone/>
            </a:pPr>
            <a:r>
              <a:rPr lang="en-GB" dirty="0"/>
              <a:t>	</a:t>
            </a:r>
            <a:r>
              <a:rPr lang="en-GB" dirty="0" smtClean="0"/>
              <a:t>Only 1024/64 = 16 work-groups in total</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a:t>
            </a:r>
            <a:r>
              <a:rPr lang="en-GB" dirty="0" smtClean="0"/>
              <a:t>we will have a </a:t>
            </a:r>
            <a:r>
              <a:rPr lang="en-GB" dirty="0"/>
              <a:t>lot fewer work-items per </a:t>
            </a:r>
            <a:r>
              <a:rPr lang="en-GB" dirty="0" smtClean="0"/>
              <a:t>work-group </a:t>
            </a:r>
            <a:r>
              <a:rPr lang="en-GB" dirty="0"/>
              <a:t>(64</a:t>
            </a:r>
            <a:r>
              <a:rPr lang="en-GB" dirty="0" smtClean="0"/>
              <a:t>) and work-groups (16). </a:t>
            </a:r>
            <a:r>
              <a:rPr lang="en-GB" dirty="0"/>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1024</a:t>
            </a:r>
            <a:endParaRPr lang="en-US" dirty="0">
              <a:solidFill>
                <a:schemeClr val="tx1"/>
              </a:solidFill>
              <a:latin typeface="Arial"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64</a:t>
            </a:r>
            <a:endParaRPr lang="en-US" dirty="0">
              <a:solidFill>
                <a:schemeClr val="tx1"/>
              </a:solidFill>
              <a:latin typeface="Arial" pitchFamily="34" charset="0"/>
            </a:endParaRP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p>
          <a:p>
            <a:r>
              <a:rPr lang="en-GB" dirty="0" smtClean="0"/>
              <a:t>Download the Xeon Linux SDK from the Intel website</a:t>
            </a:r>
          </a:p>
          <a:p>
            <a:r>
              <a:rPr lang="en-GB" dirty="0" smtClean="0"/>
              <a:t>Extract the download</a:t>
            </a:r>
          </a:p>
          <a:p>
            <a:pPr lvl="1"/>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download.tar.gz</a:t>
            </a:r>
            <a:endParaRPr lang="en-GB" b="1" dirty="0" smtClean="0">
              <a:solidFill>
                <a:schemeClr val="accent6">
                  <a:lumMod val="75000"/>
                </a:schemeClr>
              </a:solidFill>
              <a:latin typeface="Courier New Bold"/>
              <a:cs typeface="Courier New Bold"/>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rpm alien libnuma1</a:t>
            </a:r>
            <a:endParaRPr lang="en-GB" b="1" dirty="0">
              <a:solidFill>
                <a:schemeClr val="accent6">
                  <a:lumMod val="75000"/>
                </a:schemeClr>
              </a:solidFill>
              <a:latin typeface="Courier New Bold"/>
              <a:cs typeface="Courier New Bold"/>
            </a:endParaRPr>
          </a:p>
          <a:p>
            <a:r>
              <a:rPr lang="en-GB" dirty="0" smtClean="0"/>
              <a:t>Install them using alien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alien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*base*.rpm *</a:t>
            </a:r>
            <a:r>
              <a:rPr lang="en-GB" b="1" dirty="0" err="1" smtClean="0">
                <a:solidFill>
                  <a:schemeClr val="accent6">
                    <a:lumMod val="75000"/>
                  </a:schemeClr>
                </a:solidFill>
                <a:latin typeface="Courier New Bold"/>
                <a:cs typeface="Courier New Bold"/>
              </a:rPr>
              <a:t>intel-cpu</a:t>
            </a:r>
            <a:r>
              <a:rPr lang="en-GB" b="1" dirty="0" smtClean="0">
                <a:solidFill>
                  <a:schemeClr val="accent6">
                    <a:lumMod val="75000"/>
                  </a:schemeClr>
                </a:solidFill>
                <a:latin typeface="Courier New Bold"/>
                <a:cs typeface="Courier New Bold"/>
              </a:rPr>
              <a:t>*.rpm *</a:t>
            </a:r>
            <a:r>
              <a:rPr lang="en-GB" b="1" dirty="0" err="1" smtClean="0">
                <a:solidFill>
                  <a:schemeClr val="accent6">
                    <a:lumMod val="75000"/>
                  </a:schemeClr>
                </a:solidFill>
                <a:latin typeface="Courier New Bold"/>
                <a:cs typeface="Courier New Bold"/>
              </a:rPr>
              <a:t>devel</a:t>
            </a:r>
            <a:r>
              <a:rPr lang="en-GB" b="1" dirty="0" smtClean="0">
                <a:solidFill>
                  <a:schemeClr val="accent6">
                    <a:lumMod val="75000"/>
                  </a:schemeClr>
                </a:solidFill>
                <a:latin typeface="Courier New Bold"/>
                <a:cs typeface="Courier New Bold"/>
              </a:rPr>
              <a:t>*.rpm</a:t>
            </a:r>
          </a:p>
          <a:p>
            <a:r>
              <a:rPr lang="en-GB" dirty="0" smtClean="0"/>
              <a:t>Copy the ICD to the right location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cp /opt/</a:t>
            </a:r>
            <a:r>
              <a:rPr lang="en-GB" b="1" dirty="0" err="1" smtClean="0">
                <a:solidFill>
                  <a:schemeClr val="accent6">
                    <a:lumMod val="75000"/>
                  </a:schemeClr>
                </a:solidFill>
                <a:latin typeface="Courier New Bold"/>
                <a:cs typeface="Courier New Bold"/>
              </a:rPr>
              <a:t>intel</a:t>
            </a:r>
            <a:r>
              <a:rPr lang="en-GB" b="1" dirty="0" smtClean="0">
                <a:solidFill>
                  <a:schemeClr val="accent6">
                    <a:lumMod val="75000"/>
                  </a:schemeClr>
                </a:solidFill>
                <a:latin typeface="Courier New Bold"/>
                <a:cs typeface="Courier New Bold"/>
              </a:rPr>
              <a:t>/&lt;version&gt;/etc/intel64.icd /etc/</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a:t>
            </a:r>
            <a:r>
              <a:rPr lang="en-GB" sz="2000" b="1" dirty="0">
                <a:solidFill>
                  <a:srgbClr val="401B5B"/>
                </a:solidFill>
                <a:latin typeface="Courier"/>
              </a:rPr>
              <a:t>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smtClean="0"/>
              <a:t>One work item per row of C</a:t>
            </a:r>
            <a:endParaRPr lang="en-GB" sz="2800" dirty="0"/>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a:solidFill>
                  <a:prstClr val="black"/>
                </a:solidFill>
                <a:latin typeface="Courier"/>
              </a:rPr>
              <a:t> j, </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a:solidFill>
                  <a:srgbClr val="C0504D"/>
                </a:solidFill>
                <a:latin typeface="Courier"/>
              </a:rPr>
              <a:t>float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]*B[k*</a:t>
            </a:r>
            <a:r>
              <a:rPr lang="en-GB" sz="2000" b="1" dirty="0" err="1" smtClean="0">
                <a:solidFill>
                  <a:prstClr val="black"/>
                </a:solidFill>
                <a:latin typeface="Courier"/>
              </a:rPr>
              <a:t>N+j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978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a:t>
            </a:r>
            <a:r>
              <a:rPr lang="en-GB" sz="1100" b="1" dirty="0" err="1" smtClean="0">
                <a:solidFill>
                  <a:schemeClr val="tx1"/>
                </a:solidFill>
                <a:latin typeface="Courier New Bold"/>
              </a:rPr>
              <a:t>h_A.begin</a:t>
            </a:r>
            <a:r>
              <a:rPr lang="en-GB" sz="1100" b="1" dirty="0" smtClean="0">
                <a:solidFill>
                  <a:schemeClr val="tx1"/>
                </a:solidFill>
                <a:latin typeface="Courier New Bold"/>
              </a:rPr>
              <a:t>(),</a:t>
            </a:r>
            <a:r>
              <a:rPr lang="en-GB" sz="1100" b="1" dirty="0" err="1" smtClean="0">
                <a:solidFill>
                  <a:schemeClr val="tx1"/>
                </a:solidFill>
                <a:latin typeface="Courier New Bold"/>
              </a:rPr>
              <a:t>h_A.end</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a:t>
            </a:r>
            <a:r>
              <a:rPr lang="en-GB" sz="1100" b="1" dirty="0" err="1" smtClean="0">
                <a:solidFill>
                  <a:schemeClr val="tx1"/>
                </a:solidFill>
                <a:latin typeface="Courier New Bold"/>
              </a:rPr>
              <a:t>h_B.begin</a:t>
            </a:r>
            <a:r>
              <a:rPr lang="en-GB" sz="1100" b="1" dirty="0" smtClean="0">
                <a:solidFill>
                  <a:schemeClr val="tx1"/>
                </a:solidFill>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a:t>
            </a:r>
            <a:r>
              <a:rPr lang="da-DK" sz="1100" b="1" dirty="0" err="1" smtClean="0">
                <a:latin typeface="Courier New Bold"/>
              </a:rPr>
              <a:t>krow</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krow</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 </a:t>
            </a:r>
            <a:r>
              <a:rPr lang="en-GB" sz="1100" b="1" dirty="0" err="1" smtClean="0">
                <a:solidFill>
                  <a:schemeClr val="tx1"/>
                </a:solidFill>
                <a:latin typeface="Courier New Bold"/>
              </a:rPr>
              <a:t>h_C</a:t>
            </a:r>
            <a:r>
              <a:rPr lang="en-GB" sz="1100" b="1" dirty="0" err="1" smtClean="0">
                <a:latin typeface="Courier New Bold"/>
              </a:rPr>
              <a:t>.end</a:t>
            </a:r>
            <a:r>
              <a:rPr lang="en-GB" sz="1100" b="1" dirty="0" smtClean="0">
                <a:latin typeface="Courier New Bold"/>
              </a:rPr>
              <a:t>(</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p>
          <a:p>
            <a:pPr marL="652463" lvl="1" indent="-457200">
              <a:buFont typeface="+mj-lt"/>
              <a:buAutoNum type="arabicPeriod"/>
            </a:pPr>
            <a:r>
              <a:rPr lang="en-US" sz="2000" dirty="0" smtClean="0">
                <a:solidFill>
                  <a:schemeClr val="bg1"/>
                </a:solidFill>
              </a:rPr>
              <a:t>1D ND Range set to number of rows in the C matrix</a:t>
            </a:r>
          </a:p>
          <a:p>
            <a:pPr marL="652463" lvl="1" indent="-457200">
              <a:buFont typeface="+mj-lt"/>
              <a:buAutoNum type="arabicPeriod"/>
            </a:pPr>
            <a:r>
              <a:rPr lang="en-US" sz="2000" dirty="0" smtClean="0">
                <a:solidFill>
                  <a:schemeClr val="bg1"/>
                </a:solidFill>
              </a:rPr>
              <a:t>Local Dimension set to 64 so number of work-groups match number of compute units (16 in this case) for our order 1024 matrices</a:t>
            </a:r>
            <a:endParaRPr lang="en-US" sz="2000" dirty="0">
              <a:solidFill>
                <a:schemeClr val="bg1"/>
              </a:solidFill>
            </a:endParaRP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a:rPr>
              <a:t>krow</a:t>
            </a:r>
            <a:r>
              <a:rPr lang="en-US" sz="1100" b="1" dirty="0" smtClean="0">
                <a:latin typeface="Courier New Bold"/>
              </a:rPr>
              <a:t>(cl::</a:t>
            </a:r>
            <a:r>
              <a:rPr lang="en-US" sz="1100" b="1" dirty="0" err="1" smtClean="0">
                <a:latin typeface="Courier New Bold"/>
              </a:rPr>
              <a:t>EnqueueArgs</a:t>
            </a:r>
            <a:r>
              <a:rPr lang="en-US" sz="1100" b="1" dirty="0" smtClean="0">
                <a:latin typeface="Courier New Bold"/>
              </a:rPr>
              <a:t>(queue</a:t>
            </a:r>
          </a:p>
          <a:p>
            <a:r>
              <a:rPr lang="en-US" sz="1100" b="1" dirty="0">
                <a:latin typeface="Courier New Bold"/>
              </a:rPr>
              <a:t> </a:t>
            </a:r>
            <a:r>
              <a:rPr lang="en-US" sz="1100" b="1" dirty="0" smtClean="0">
                <a:latin typeface="Courier New Bold"/>
              </a:rPr>
              <a:t>                    cl::</a:t>
            </a:r>
            <a:r>
              <a:rPr lang="en-US" sz="1100" b="1" dirty="0" err="1" smtClean="0">
                <a:latin typeface="Courier New Bold"/>
              </a:rPr>
              <a:t>NDRange</a:t>
            </a:r>
            <a:r>
              <a:rPr lang="en-US" sz="1100" b="1" dirty="0" smtClean="0">
                <a:latin typeface="Courier New Bold"/>
              </a:rPr>
              <a:t>(</a:t>
            </a:r>
            <a:r>
              <a:rPr lang="en-US" sz="1100" b="1" dirty="0" err="1" smtClean="0">
                <a:latin typeface="Courier New Bold"/>
              </a:rPr>
              <a:t>Ndim</a:t>
            </a:r>
            <a:r>
              <a:rPr lang="en-US" sz="1100" b="1" dirty="0" smtClean="0">
                <a:latin typeface="Courier New Bold"/>
              </a:rPr>
              <a:t>),</a:t>
            </a:r>
          </a:p>
          <a:p>
            <a:r>
              <a:rPr lang="en-US" sz="1100" b="1" dirty="0" smtClean="0">
                <a:latin typeface="Courier New Bold"/>
              </a:rPr>
              <a:t>                     cl::</a:t>
            </a:r>
            <a:r>
              <a:rPr lang="en-US" sz="1100" b="1" dirty="0" err="1" smtClean="0">
                <a:latin typeface="Courier New Bold"/>
              </a:rPr>
              <a:t>NDRange</a:t>
            </a:r>
            <a:r>
              <a:rPr lang="en-US" sz="1100" b="1" dirty="0" smtClean="0">
                <a:latin typeface="Courier New Bold"/>
              </a:rPr>
              <a:t>(ORDER/16)),</a:t>
            </a:r>
          </a:p>
          <a:p>
            <a:r>
              <a:rPr lang="en-US" sz="1100" b="1" dirty="0" smtClean="0">
                <a:latin typeface="Courier New Bold"/>
              </a:rPr>
              <a:t>     </a:t>
            </a:r>
            <a:r>
              <a:rPr lang="en-US" sz="1100" b="1" dirty="0" err="1" smtClean="0">
                <a:latin typeface="Courier New Bold"/>
              </a:rPr>
              <a:t>Ndim</a:t>
            </a:r>
            <a:r>
              <a:rPr lang="en-US" sz="1100" b="1" dirty="0" smtClean="0">
                <a:latin typeface="Courier New Bold"/>
              </a:rPr>
              <a:t>, </a:t>
            </a:r>
            <a:r>
              <a:rPr lang="en-US" sz="1100" b="1" dirty="0" err="1" smtClean="0">
                <a:latin typeface="Courier New Bold"/>
              </a:rPr>
              <a:t>Mdim</a:t>
            </a:r>
            <a:r>
              <a:rPr lang="en-US" sz="1100" b="1" dirty="0" smtClean="0">
                <a:latin typeface="Courier New Bold"/>
              </a:rPr>
              <a:t>, </a:t>
            </a:r>
            <a:r>
              <a:rPr lang="en-US" sz="1100" b="1" dirty="0" err="1" smtClean="0">
                <a:latin typeface="Courier New Bold"/>
              </a:rPr>
              <a:t>Pdim</a:t>
            </a:r>
            <a:r>
              <a:rPr lang="en-US" sz="1100" b="1" dirty="0" smtClean="0">
                <a:latin typeface="Courier New Bold"/>
              </a:rPr>
              <a:t>, </a:t>
            </a:r>
            <a:r>
              <a:rPr lang="en-US" sz="1100" b="1" dirty="0" err="1" smtClean="0">
                <a:latin typeface="Courier New Bold"/>
              </a:rPr>
              <a:t>a_in</a:t>
            </a:r>
            <a:r>
              <a:rPr lang="en-US" sz="1100" b="1" dirty="0" smtClean="0">
                <a:latin typeface="Courier New Bold"/>
              </a:rPr>
              <a:t>, </a:t>
            </a:r>
            <a:r>
              <a:rPr lang="en-US" sz="1100" b="1" dirty="0" err="1" smtClean="0">
                <a:latin typeface="Courier New Bold"/>
              </a:rPr>
              <a:t>b_in</a:t>
            </a:r>
            <a:r>
              <a:rPr lang="en-US" sz="1100" b="1" dirty="0" smtClean="0">
                <a:latin typeface="Courier New Bold"/>
              </a:rPr>
              <a:t>, </a:t>
            </a:r>
            <a:r>
              <a:rPr lang="en-US" sz="1100" b="1" dirty="0" err="1" smtClean="0">
                <a:latin typeface="Courier New Bold"/>
              </a:rPr>
              <a:t>c_out</a:t>
            </a:r>
            <a:r>
              <a:rPr lang="en-US" sz="1100" b="1" dirty="0" smtClean="0">
                <a:latin typeface="Courier New Bold"/>
              </a:rPr>
              <a:t>);</a:t>
            </a:r>
            <a:endParaRPr lang="en-US" sz="1100" b="1" dirty="0">
              <a:latin typeface="Courier New Bold"/>
            </a:endParaRPr>
          </a:p>
        </p:txBody>
      </p:sp>
    </p:spTree>
    <p:extLst>
      <p:ext uri="{BB962C8B-B14F-4D97-AF65-F5344CB8AC3E}">
        <p14:creationId xmlns:p14="http://schemas.microsoft.com/office/powerpoint/2010/main" val="408613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574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smtClean="0">
                <a:solidFill>
                  <a:prstClr val="black"/>
                </a:solidFill>
                <a:latin typeface="Courier"/>
              </a:rPr>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r>
              <a:rPr lang="en-GB" sz="2000" b="1" dirty="0">
                <a:solidFill>
                  <a:prstClr val="black"/>
                </a:solidFill>
                <a:latin typeface="Courier"/>
              </a:rPr>
              <a:t>);</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2800" dirty="0"/>
              <a:t>(Row of A in private memory)</a:t>
            </a:r>
          </a:p>
        </p:txBody>
      </p:sp>
      <p:sp>
        <p:nvSpPr>
          <p:cNvPr id="4" name="Content Placeholder 2"/>
          <p:cNvSpPr txBox="1">
            <a:spLocks/>
          </p:cNvSpPr>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  for </a:t>
            </a:r>
            <a:r>
              <a:rPr lang="en-GB" sz="2000" b="1" dirty="0">
                <a:solidFill>
                  <a:prstClr val="black"/>
                </a:solidFill>
                <a:latin typeface="Courier"/>
              </a:rPr>
              <a:t>(k = 0; k &lt; N</a:t>
            </a:r>
            <a:r>
              <a:rPr lang="en-GB" sz="2000" b="1" dirty="0" smtClean="0">
                <a:solidFill>
                  <a:prstClr val="black"/>
                </a:solidFill>
                <a:latin typeface="Courier"/>
              </a:rPr>
              <a:t>; </a:t>
            </a:r>
            <a:r>
              <a:rPr lang="en-GB" sz="2000" b="1" dirty="0">
                <a:solidFill>
                  <a:prstClr val="black"/>
                </a:solidFill>
                <a:latin typeface="Courier"/>
              </a:rPr>
              <a:t>k++)</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p>
          <a:p>
            <a:pPr marL="0" indent="0" fontAlgn="auto">
              <a:spcAft>
                <a:spcPts val="0"/>
              </a:spcAft>
              <a:buFont typeface="Arial" pitchFamily="34" charset="0"/>
              <a:buNone/>
            </a:pPr>
            <a:endParaRPr lang="en-GB" sz="2000" b="1" dirty="0" smtClean="0">
              <a:solidFill>
                <a:prstClr val="black"/>
              </a:solidFill>
              <a:latin typeface="Courier"/>
            </a:endParaRPr>
          </a:p>
          <a:p>
            <a:pPr marL="0" indent="0">
              <a:buFont typeface="Arial" pitchFamily="34" charset="0"/>
              <a:buNone/>
            </a:pPr>
            <a:r>
              <a:rPr lang="en-GB" sz="2000" b="1" dirty="0" smtClean="0">
                <a:solidFill>
                  <a:srgbClr val="4F81BD"/>
                </a:solidFill>
                <a:latin typeface="Courier"/>
              </a:rPr>
              <a:t>  </a:t>
            </a:r>
            <a:r>
              <a:rPr lang="en-GB" sz="2000" b="1" dirty="0">
                <a:solidFill>
                  <a:prstClr val="black"/>
                </a:solidFill>
                <a:latin typeface="Courier"/>
              </a:rPr>
              <a:t>for (j = 0; j &lt; </a:t>
            </a:r>
            <a:r>
              <a:rPr lang="en-GB" sz="2000" b="1" dirty="0" smtClean="0">
                <a:solidFill>
                  <a:prstClr val="black"/>
                </a:solidFill>
                <a:latin typeface="Courier"/>
              </a:rPr>
              <a:t>N; </a:t>
            </a:r>
            <a:r>
              <a:rPr lang="en-GB" sz="2000" b="1" dirty="0">
                <a:solidFill>
                  <a:prstClr val="black"/>
                </a:solidFill>
                <a:latin typeface="Courier"/>
              </a:rPr>
              <a:t>j++) {</a:t>
            </a:r>
          </a:p>
          <a:p>
            <a:pPr marL="0" indent="0">
              <a:buFont typeface="Arial"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a:t>
            </a:r>
            <a:r>
              <a:rPr lang="en-GB" sz="2000" b="1" dirty="0">
                <a:solidFill>
                  <a:prstClr val="black"/>
                </a:solidFill>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[k]*B[k*</a:t>
            </a:r>
            <a:r>
              <a:rPr lang="en-GB" sz="2000" b="1" dirty="0" err="1" smtClean="0">
                <a:solidFill>
                  <a:prstClr val="black"/>
                </a:solidFill>
                <a:latin typeface="Courier"/>
              </a:rPr>
              <a:t>N+j</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C[i*</a:t>
            </a:r>
            <a:r>
              <a:rPr lang="en-GB" sz="2000" b="1" dirty="0" err="1" smtClean="0">
                <a:solidFill>
                  <a:prstClr val="black"/>
                </a:solidFill>
                <a:latin typeface="Courier"/>
              </a:rPr>
              <a:t>N+j</a:t>
            </a: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smtClean="0">
                <a:solidFill>
                  <a:prstClr val="black"/>
                </a:solidFill>
                <a:latin typeface="Trebuchet MS"/>
                <a:ea typeface="+mn-ea"/>
              </a:rPr>
              <a:t>(*Actually, this is using </a:t>
            </a:r>
            <a:r>
              <a:rPr lang="en-US" sz="1400" b="1" i="1" dirty="0" smtClean="0">
                <a:solidFill>
                  <a:prstClr val="black"/>
                </a:solidFill>
                <a:latin typeface="Trebuchet MS"/>
                <a:ea typeface="+mn-ea"/>
              </a:rPr>
              <a:t>far</a:t>
            </a:r>
            <a:r>
              <a:rPr lang="en-US" sz="1400" dirty="0" smtClean="0">
                <a:solidFill>
                  <a:prstClr val="black"/>
                </a:solidFill>
                <a:latin typeface="Trebuchet MS"/>
                <a:ea typeface="+mn-ea"/>
              </a:rPr>
              <a:t> more private memory than we’ll have and so </a:t>
            </a:r>
            <a:r>
              <a:rPr lang="en-US" sz="1400" dirty="0" err="1" smtClean="0">
                <a:solidFill>
                  <a:prstClr val="black"/>
                </a:solidFill>
                <a:latin typeface="Trebuchet MS"/>
                <a:ea typeface="+mn-ea"/>
              </a:rPr>
              <a:t>Awrk</a:t>
            </a:r>
            <a:r>
              <a:rPr lang="en-US" sz="1400" dirty="0" smtClean="0">
                <a:solidFill>
                  <a:prstClr val="black"/>
                </a:solidFill>
                <a:latin typeface="Trebuchet MS"/>
                <a:ea typeface="+mn-ea"/>
              </a:rPr>
              <a:t>[] will be spilled to global memory)</a:t>
            </a:r>
            <a:endParaRPr lang="en-US" sz="1400" dirty="0">
              <a:solidFill>
                <a:prstClr val="black"/>
              </a:solidFill>
              <a:latin typeface="Trebuchet MS"/>
              <a:ea typeface="+mn-ea"/>
            </a:endParaRP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Copy a row of A into private memory from </a:t>
            </a:r>
            <a:r>
              <a:rPr lang="en-US" sz="1600" b="1" dirty="0">
                <a:solidFill>
                  <a:srgbClr val="002060"/>
                </a:solidFill>
                <a:latin typeface="Trebuchet MS"/>
                <a:ea typeface="+mn-ea"/>
              </a:rPr>
              <a:t>global memory before we start with the matrix multiplications.</a:t>
            </a: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a:t>
            </a:r>
            <a:r>
              <a:rPr lang="en-US" sz="1800" b="1" dirty="0" smtClean="0">
                <a:solidFill>
                  <a:srgbClr val="002060"/>
                </a:solidFill>
                <a:latin typeface="Trebuchet MS"/>
                <a:ea typeface="+mn-ea"/>
              </a:rPr>
              <a:t>memory*</a:t>
            </a:r>
            <a:endParaRPr lang="en-US" sz="1800" b="1" dirty="0">
              <a:solidFill>
                <a:srgbClr val="002060"/>
              </a:solidFill>
              <a:latin typeface="Trebuchet MS"/>
              <a:ea typeface="+mn-ea"/>
            </a:endParaRPr>
          </a:p>
        </p:txBody>
      </p:sp>
    </p:spTree>
    <p:extLst>
      <p:ext uri="{BB962C8B-B14F-4D97-AF65-F5344CB8AC3E}">
        <p14:creationId xmlns:p14="http://schemas.microsoft.com/office/powerpoint/2010/main" val="4939930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smtClean="0"/>
              <a:t>In reality private memory is just hardware registers, so only dozens of these are available per work-item</a:t>
            </a:r>
          </a:p>
          <a:p>
            <a:r>
              <a:rPr lang="en-GB" dirty="0" smtClean="0"/>
              <a:t>Many kernels will allocate too many variables to private memory</a:t>
            </a:r>
          </a:p>
          <a:p>
            <a:r>
              <a:rPr lang="en-GB" dirty="0" smtClean="0"/>
              <a:t>So the compiler already has to be able to deal with this</a:t>
            </a:r>
          </a:p>
          <a:p>
            <a:r>
              <a:rPr lang="en-GB" dirty="0" smtClean="0"/>
              <a:t>It does so by </a:t>
            </a:r>
            <a:r>
              <a:rPr lang="en-GB" i="1" dirty="0" smtClean="0"/>
              <a:t>spilling</a:t>
            </a:r>
            <a:r>
              <a:rPr lang="en-GB" dirty="0" smtClean="0"/>
              <a:t> excess private variables to (global) memory</a:t>
            </a:r>
          </a:p>
          <a:p>
            <a:r>
              <a:rPr lang="en-GB" dirty="0" smtClean="0"/>
              <a:t>You still told the compiler something useful – that the data will only be accessed by a single work-item</a:t>
            </a:r>
          </a:p>
          <a:p>
            <a:r>
              <a:rPr lang="en-GB" dirty="0" smtClean="0"/>
              <a:t>This lets the compiler allocate the data in such as way as to enable more efficient memory access</a:t>
            </a:r>
            <a:endParaRPr lang="en-GB" dirty="0"/>
          </a:p>
        </p:txBody>
      </p:sp>
    </p:spTree>
    <p:extLst>
      <p:ext uri="{BB962C8B-B14F-4D97-AF65-F5344CB8AC3E}">
        <p14:creationId xmlns:p14="http://schemas.microsoft.com/office/powerpoint/2010/main" val="30666147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a:t>
            </a:r>
            <a:r>
              <a:rPr lang="en-GB" dirty="0" smtClean="0"/>
              <a:t>private </a:t>
            </a:r>
            <a:r>
              <a:rPr lang="en-GB" dirty="0"/>
              <a:t>memory 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a:t>
            </a:r>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Private memory of each work-item</a:t>
            </a:r>
            <a:endParaRPr lang="en-US" sz="2000" b="1" dirty="0">
              <a:solidFill>
                <a:prstClr val="black"/>
              </a:solidFill>
              <a:latin typeface="Trebuchet MS"/>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smtClean="0">
                <a:solidFill>
                  <a:prstClr val="black"/>
                </a:solidFill>
                <a:latin typeface="Trebuchet MS"/>
                <a:ea typeface="ヒラギノ角ゴ ProN W3" charset="-128"/>
                <a:cs typeface="Arial"/>
                <a:sym typeface="Myriad Set Text" charset="0"/>
              </a:rPr>
              <a:t>Local memory for each work-group</a:t>
            </a:r>
            <a:endParaRPr lang="en-US" sz="2000" b="1" dirty="0">
              <a:solidFill>
                <a:prstClr val="black"/>
              </a:solidFill>
              <a:latin typeface="Trebuchet MS"/>
              <a:ea typeface="ヒラギノ角ゴ ProN W3" charset="-128"/>
              <a:cs typeface="Arial"/>
              <a:sym typeface="Myriad Set Text" charset="0"/>
            </a:endParaRP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884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smtClean="0">
                <a:solidFill>
                  <a:schemeClr val="tx2">
                    <a:lumMod val="75000"/>
                  </a:schemeClr>
                </a:solidFill>
                <a:latin typeface="Courier"/>
              </a:rPr>
              <a:t>mmul</a:t>
            </a:r>
            <a:r>
              <a:rPr lang="en-GB" sz="2000" b="1" dirty="0" smtClean="0">
                <a:latin typeface="Courier"/>
              </a:rPr>
              <a:t>(</a:t>
            </a:r>
          </a:p>
          <a:p>
            <a:pPr marL="0" indent="0">
              <a:buNone/>
            </a:pPr>
            <a:r>
              <a:rPr lang="en-GB" sz="2000" b="1" dirty="0">
                <a:solidFill>
                  <a:schemeClr val="accent2"/>
                </a:solidFill>
                <a:latin typeface="Courier"/>
              </a:rPr>
              <a:t> </a:t>
            </a:r>
            <a:r>
              <a:rPr lang="en-GB" sz="2000" b="1" dirty="0" smtClean="0">
                <a:solidFill>
                  <a:schemeClr val="accent2"/>
                </a:solidFill>
                <a:latin typeface="Courier"/>
              </a:rPr>
              <a:t>    </a:t>
            </a:r>
            <a:r>
              <a:rPr lang="en-GB" sz="2000" b="1" dirty="0" err="1" smtClean="0">
                <a:solidFill>
                  <a:schemeClr val="accent2"/>
                </a:solidFill>
                <a:latin typeface="Courier"/>
              </a:rPr>
              <a:t>const</a:t>
            </a:r>
            <a:r>
              <a:rPr lang="en-GB" sz="2000" b="1" dirty="0" smtClean="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smtClean="0">
                <a:latin typeface="Courier"/>
              </a:rPr>
              <a:t>N,</a:t>
            </a:r>
            <a:endParaRPr lang="en-GB" sz="2000" b="1" dirty="0">
              <a:latin typeface="Courier"/>
            </a:endParaRP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r>
              <a:rPr lang="en-GB" sz="2000" b="1" dirty="0" smtClean="0">
                <a:latin typeface="Courier"/>
              </a:rPr>
              <a:t>,</a:t>
            </a:r>
          </a:p>
          <a:p>
            <a:pPr marL="0" indent="0">
              <a:buNone/>
            </a:pPr>
            <a:r>
              <a:rPr lang="en-GB" sz="2000" b="1" dirty="0">
                <a:solidFill>
                  <a:schemeClr val="accent3"/>
                </a:solidFill>
                <a:latin typeface="Courier"/>
              </a:rPr>
              <a:t> </a:t>
            </a:r>
            <a:r>
              <a:rPr lang="en-GB" sz="2000" b="1" dirty="0" smtClean="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r>
              <a:rPr lang="en-GB" sz="2000" b="1" dirty="0" smtClean="0">
                <a:latin typeface="Courier"/>
              </a:rPr>
              <a:t>,</a:t>
            </a:r>
          </a:p>
          <a:p>
            <a:pPr marL="0" indent="0">
              <a:buNone/>
            </a:pPr>
            <a:r>
              <a:rPr lang="en-GB" sz="2000" b="1" dirty="0" smtClean="0">
                <a:solidFill>
                  <a:srgbClr val="401B5B"/>
                </a:solidFill>
                <a:latin typeface="Courier"/>
              </a:rPr>
              <a:t>   __global </a:t>
            </a:r>
            <a:r>
              <a:rPr lang="en-GB" sz="2000" b="1" dirty="0">
                <a:solidFill>
                  <a:schemeClr val="accent2"/>
                </a:solidFill>
                <a:latin typeface="Courier"/>
              </a:rPr>
              <a:t>float</a:t>
            </a:r>
            <a:r>
              <a:rPr lang="en-GB" sz="2000" b="1" dirty="0">
                <a:latin typeface="Courier"/>
              </a:rPr>
              <a:t> *</a:t>
            </a:r>
            <a:r>
              <a:rPr lang="en-GB" sz="2000" b="1" dirty="0" smtClean="0">
                <a:latin typeface="Courier"/>
              </a:rPr>
              <a:t>C,</a:t>
            </a:r>
          </a:p>
          <a:p>
            <a:pPr marL="0" indent="0">
              <a:buNone/>
            </a:pPr>
            <a:r>
              <a:rPr lang="en-GB" sz="2000" b="1" dirty="0">
                <a:solidFill>
                  <a:srgbClr val="401B5B"/>
                </a:solidFill>
                <a:latin typeface="Courier"/>
              </a:rPr>
              <a:t> </a:t>
            </a:r>
            <a:r>
              <a:rPr lang="en-GB" sz="2000" b="1" dirty="0" smtClean="0">
                <a:solidFill>
                  <a:srgbClr val="401B5B"/>
                </a:solidFill>
                <a:latin typeface="Courier"/>
              </a:rPr>
              <a:t>  __local  </a:t>
            </a:r>
            <a:r>
              <a:rPr lang="en-GB" sz="2000" b="1" dirty="0" smtClean="0">
                <a:solidFill>
                  <a:schemeClr val="accent2"/>
                </a:solidFill>
                <a:latin typeface="Courier"/>
              </a:rPr>
              <a:t>float</a:t>
            </a:r>
            <a:r>
              <a:rPr lang="en-GB" sz="2000" b="1" dirty="0" smtClean="0">
                <a:latin typeface="Courier"/>
              </a:rPr>
              <a:t> *</a:t>
            </a:r>
            <a:r>
              <a:rPr lang="en-GB" sz="2000" b="1" dirty="0" err="1" smtClean="0">
                <a:latin typeface="Courier"/>
              </a:rPr>
              <a:t>Bwrk</a:t>
            </a:r>
            <a:r>
              <a:rPr lang="en-GB" sz="2000" b="1" dirty="0" smtClean="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prstClr val="black"/>
                </a:solidFill>
                <a:latin typeface="Courier"/>
              </a:rPr>
              <a:t> </a:t>
            </a:r>
            <a:r>
              <a:rPr lang="en-GB" sz="2000" b="1" dirty="0">
                <a:solidFill>
                  <a:prstClr val="black"/>
                </a:solidFill>
                <a:latin typeface="Courier"/>
              </a:rPr>
              <a:t>j, k;</a:t>
            </a:r>
          </a:p>
          <a:p>
            <a:pPr marL="0" indent="0">
              <a:buNone/>
            </a:pPr>
            <a:r>
              <a:rPr lang="en-GB" sz="2000" b="1" dirty="0">
                <a:solidFill>
                  <a:prstClr val="black"/>
                </a:solidFill>
                <a:latin typeface="Courier"/>
              </a:rPr>
              <a:t> </a:t>
            </a:r>
            <a:r>
              <a:rPr lang="en-GB" sz="2000" b="1" dirty="0" err="1" smtClean="0">
                <a:solidFill>
                  <a:srgbClr val="C0504D"/>
                </a:solidFill>
                <a:latin typeface="Courier"/>
              </a:rPr>
              <a:t>int</a:t>
            </a:r>
            <a:r>
              <a:rPr lang="en-GB" sz="2000" b="1" dirty="0" smtClean="0">
                <a:solidFill>
                  <a:srgbClr val="C0504D"/>
                </a:solidFill>
                <a:latin typeface="Courier"/>
              </a:rPr>
              <a:t> </a:t>
            </a:r>
            <a:r>
              <a:rPr lang="en-GB" sz="2000" b="1" dirty="0" smtClean="0">
                <a:solidFill>
                  <a:prstClr val="black"/>
                </a:solidFill>
                <a:latin typeface="Courier"/>
              </a:rPr>
              <a:t>i =</a:t>
            </a:r>
            <a:br>
              <a:rPr lang="en-GB" sz="2000" b="1" dirty="0" smtClean="0">
                <a:solidFill>
                  <a:prstClr val="black"/>
                </a:solidFill>
                <a:latin typeface="Courier"/>
              </a:rPr>
            </a:br>
            <a:r>
              <a:rPr lang="en-GB" sz="2000" b="1" dirty="0" smtClean="0">
                <a:solidFill>
                  <a:prstClr val="black"/>
                </a:solidFill>
                <a:latin typeface="Courier"/>
              </a:rPr>
              <a:t>    </a:t>
            </a:r>
            <a:r>
              <a:rPr lang="en-GB" sz="2000" b="1" dirty="0" err="1" smtClean="0">
                <a:solidFill>
                  <a:srgbClr val="1F497D">
                    <a:lumMod val="75000"/>
                  </a:srgbClr>
                </a:solidFill>
                <a:latin typeface="Courier"/>
              </a:rPr>
              <a:t>get_global_id</a:t>
            </a:r>
            <a:r>
              <a:rPr lang="en-GB" sz="2000" b="1" dirty="0" smtClean="0">
                <a:solidFill>
                  <a:prstClr val="black"/>
                </a:solidFill>
                <a:latin typeface="Courier"/>
              </a:rPr>
              <a:t>(0);</a:t>
            </a:r>
          </a:p>
          <a:p>
            <a:pPr marL="0" indent="0">
              <a:buNone/>
            </a:pPr>
            <a:endParaRPr lang="en-GB" sz="2000" b="1" dirty="0" smtClean="0">
              <a:solidFill>
                <a:prstClr val="black"/>
              </a:solidFill>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iloc</a:t>
            </a:r>
            <a:r>
              <a:rPr lang="en-GB" sz="2000" b="1" dirty="0">
                <a:latin typeface="Courier"/>
              </a:rPr>
              <a:t> </a:t>
            </a:r>
            <a:r>
              <a:rPr lang="en-GB" sz="2000" b="1" dirty="0" smtClean="0">
                <a:latin typeface="Courier"/>
              </a:rPr>
              <a:t> =</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get_local_id</a:t>
            </a:r>
            <a:r>
              <a:rPr lang="en-GB" sz="2000" b="1" dirty="0">
                <a:latin typeface="Courier"/>
              </a:rPr>
              <a:t>(0</a:t>
            </a:r>
            <a:r>
              <a:rPr lang="en-GB" sz="2000" b="1" dirty="0" smtClean="0">
                <a:latin typeface="Courier"/>
              </a:rPr>
              <a:t>);</a:t>
            </a:r>
          </a:p>
          <a:p>
            <a:pPr marL="0" indent="0">
              <a:buNone/>
            </a:pPr>
            <a:endParaRPr lang="en-GB" sz="2000" b="1" dirty="0">
              <a:latin typeface="Courier"/>
            </a:endParaRPr>
          </a:p>
          <a:p>
            <a:pPr marL="0" indent="0">
              <a:buNone/>
            </a:pPr>
            <a:r>
              <a:rPr lang="en-GB" sz="2000" b="1" dirty="0" smtClean="0">
                <a:latin typeface="Courier"/>
              </a:rPr>
              <a:t> </a:t>
            </a:r>
            <a:r>
              <a:rPr lang="en-GB" sz="2000" b="1" dirty="0" err="1" smtClean="0">
                <a:solidFill>
                  <a:schemeClr val="accent2"/>
                </a:solidFill>
                <a:latin typeface="Courier"/>
              </a:rPr>
              <a:t>int</a:t>
            </a:r>
            <a:r>
              <a:rPr lang="en-GB" sz="2000" b="1" dirty="0" smtClean="0">
                <a:solidFill>
                  <a:schemeClr val="accent2"/>
                </a:solidFill>
                <a:latin typeface="Courier"/>
              </a:rPr>
              <a:t> </a:t>
            </a:r>
            <a:r>
              <a:rPr lang="en-GB" sz="2000" b="1" dirty="0" err="1">
                <a:latin typeface="Courier"/>
              </a:rPr>
              <a:t>nloc</a:t>
            </a:r>
            <a:r>
              <a:rPr lang="en-GB" sz="2000" b="1" dirty="0">
                <a:latin typeface="Courier"/>
              </a:rPr>
              <a:t> </a:t>
            </a:r>
            <a:r>
              <a:rPr lang="en-GB" sz="2000" b="1" dirty="0" smtClean="0">
                <a:latin typeface="Courier"/>
              </a:rPr>
              <a:t>=</a:t>
            </a:r>
            <a:br>
              <a:rPr lang="en-GB" sz="2000" b="1" dirty="0" smtClean="0">
                <a:latin typeface="Courier"/>
              </a:rPr>
            </a:br>
            <a:r>
              <a:rPr lang="en-GB" sz="2000" b="1" dirty="0" smtClean="0">
                <a:latin typeface="Courier"/>
              </a:rPr>
              <a:t>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smtClean="0">
                <a:solidFill>
                  <a:srgbClr val="C0504D"/>
                </a:solidFill>
                <a:latin typeface="Courier"/>
              </a:rPr>
              <a:t> </a:t>
            </a:r>
          </a:p>
          <a:p>
            <a:pPr marL="0" indent="0">
              <a:buNone/>
            </a:pPr>
            <a:r>
              <a:rPr lang="en-GB" sz="2000" b="1" dirty="0" smtClean="0">
                <a:solidFill>
                  <a:srgbClr val="C0504D"/>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r>
              <a:rPr lang="en-GB" sz="2000" b="1" dirty="0" smtClean="0">
                <a:solidFill>
                  <a:prstClr val="black"/>
                </a:solidFill>
                <a:latin typeface="Courier"/>
              </a:rPr>
              <a:t>  </a:t>
            </a:r>
          </a:p>
          <a:p>
            <a:pPr marL="0" indent="0">
              <a:buNone/>
            </a:pPr>
            <a:r>
              <a:rPr lang="en-GB" sz="2000" b="1" dirty="0">
                <a:solidFill>
                  <a:prstClr val="black"/>
                </a:solidFill>
                <a:latin typeface="Courier"/>
              </a:rPr>
              <a:t> </a:t>
            </a:r>
            <a:r>
              <a:rPr lang="en-GB" sz="2000" b="1" dirty="0" smtClean="0">
                <a:solidFill>
                  <a:schemeClr val="accent2"/>
                </a:solidFill>
                <a:latin typeface="Courier"/>
              </a:rPr>
              <a:t>float </a:t>
            </a:r>
            <a:r>
              <a:rPr lang="en-GB" sz="2000" b="1" dirty="0" err="1">
                <a:latin typeface="Courier"/>
              </a:rPr>
              <a:t>Awrk</a:t>
            </a:r>
            <a:r>
              <a:rPr lang="en-GB" sz="2000" b="1" dirty="0">
                <a:latin typeface="Courier"/>
              </a:rPr>
              <a:t>[1024</a:t>
            </a:r>
            <a:r>
              <a:rPr lang="en-GB" sz="2000" b="1" dirty="0" smtClean="0">
                <a:latin typeface="Courier"/>
              </a:rPr>
              <a:t>];</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smtClean="0"/>
              <a:t>Matrix multiplication: </a:t>
            </a:r>
            <a:r>
              <a:rPr lang="en-GB" sz="2000" dirty="0" smtClean="0"/>
              <a:t>B column shared between work-items</a:t>
            </a:r>
            <a:endParaRPr lang="en-GB" sz="2000" dirty="0"/>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smtClean="0">
                <a:solidFill>
                  <a:prstClr val="black"/>
                </a:solidFill>
                <a:latin typeface="Courier"/>
              </a:rPr>
              <a:t>  for </a:t>
            </a:r>
            <a:r>
              <a:rPr lang="en-GB" sz="2000" b="1" dirty="0">
                <a:solidFill>
                  <a:prstClr val="black"/>
                </a:solidFill>
                <a:latin typeface="Courier"/>
              </a:rPr>
              <a:t>(k = 0; k &lt; </a:t>
            </a:r>
            <a:r>
              <a:rPr lang="en-GB" sz="2000" b="1" dirty="0" smtClean="0">
                <a:solidFill>
                  <a:prstClr val="black"/>
                </a:solidFill>
                <a:latin typeface="Courier"/>
              </a:rPr>
              <a:t>N; </a:t>
            </a:r>
            <a:r>
              <a:rPr lang="en-GB" sz="2000" b="1" dirty="0">
                <a:solidFill>
                  <a:prstClr val="black"/>
                </a:solidFill>
                <a:latin typeface="Courier"/>
              </a:rPr>
              <a:t>k++)</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A[</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N+k</a:t>
            </a:r>
            <a:r>
              <a:rPr lang="en-GB" sz="2000" b="1" dirty="0" smtClean="0">
                <a:solidFill>
                  <a:prstClr val="black"/>
                </a:solidFill>
                <a:latin typeface="Courier"/>
              </a:rPr>
              <a:t>];</a:t>
            </a:r>
          </a:p>
          <a:p>
            <a:pPr marL="0" indent="0" fontAlgn="auto">
              <a:spcAft>
                <a:spcPts val="0"/>
              </a:spcAft>
              <a:buNone/>
            </a:pPr>
            <a:endParaRPr lang="en-GB" sz="2000" b="1" dirty="0" smtClean="0">
              <a:solidFill>
                <a:prstClr val="black"/>
              </a:solidFill>
              <a:latin typeface="Courier"/>
            </a:endParaRPr>
          </a:p>
          <a:p>
            <a:pPr marL="0" indent="0">
              <a:buNone/>
            </a:pPr>
            <a:r>
              <a:rPr lang="en-GB" sz="2000" b="1" dirty="0" smtClean="0">
                <a:solidFill>
                  <a:schemeClr val="accent1"/>
                </a:solidFill>
                <a:latin typeface="Courier"/>
              </a:rPr>
              <a:t>  </a:t>
            </a:r>
            <a:r>
              <a:rPr lang="en-GB" sz="2000" b="1" dirty="0">
                <a:latin typeface="Courier"/>
              </a:rPr>
              <a:t>for (j = 0; j &lt; </a:t>
            </a:r>
            <a:r>
              <a:rPr lang="en-GB" sz="2000" b="1" dirty="0" smtClean="0">
                <a:latin typeface="Courier"/>
              </a:rPr>
              <a:t>N; </a:t>
            </a:r>
            <a:r>
              <a:rPr lang="en-GB" sz="2000" b="1" dirty="0">
                <a:latin typeface="Courier"/>
              </a:rPr>
              <a:t>j++) </a:t>
            </a:r>
            <a:r>
              <a:rPr lang="en-GB" sz="2000" b="1" dirty="0" smtClean="0">
                <a:latin typeface="Courier"/>
              </a:rPr>
              <a:t>{</a:t>
            </a:r>
          </a:p>
          <a:p>
            <a:pPr marL="0" indent="0">
              <a:buNone/>
            </a:pPr>
            <a:endParaRPr lang="en-GB" sz="2000" b="1" dirty="0" smtClean="0">
              <a:latin typeface="Courier"/>
            </a:endParaRPr>
          </a:p>
          <a:p>
            <a:pPr marL="0" indent="0" fontAlgn="auto">
              <a:spcAft>
                <a:spcPts val="0"/>
              </a:spcAft>
              <a:buNone/>
            </a:pPr>
            <a:r>
              <a:rPr lang="en-GB" sz="2000" b="1" dirty="0" smtClean="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a:t>
            </a:r>
            <a:r>
              <a:rPr lang="en-GB" sz="2000" b="1" dirty="0" smtClean="0">
                <a:solidFill>
                  <a:prstClr val="black"/>
                </a:solidFill>
                <a:latin typeface="Courier"/>
              </a:rPr>
              <a:t>&lt;</a:t>
            </a:r>
            <a:r>
              <a:rPr lang="en-GB" sz="2000" b="1" dirty="0" smtClean="0">
                <a:latin typeface="Courier"/>
              </a:rPr>
              <a:t>N</a:t>
            </a:r>
            <a:r>
              <a:rPr lang="en-GB" sz="2000" b="1" dirty="0" smtClean="0">
                <a:solidFill>
                  <a:prstClr val="black"/>
                </a:solidFill>
                <a:latin typeface="Courier"/>
              </a:rPr>
              <a:t>; </a:t>
            </a:r>
            <a:r>
              <a:rPr lang="en-GB" sz="2000" b="1" dirty="0">
                <a:solidFill>
                  <a:prstClr val="black"/>
                </a:solidFill>
                <a:latin typeface="Courier"/>
              </a:rPr>
              <a:t>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r>
              <a:rPr lang="en-GB" sz="2000" b="1" dirty="0" err="1" smtClean="0">
                <a:solidFill>
                  <a:prstClr val="black"/>
                </a:solidFill>
                <a:latin typeface="Courier"/>
              </a:rPr>
              <a:t>Bwrk</a:t>
            </a:r>
            <a:r>
              <a:rPr lang="en-GB" sz="2000" b="1" dirty="0" smtClean="0">
                <a:solidFill>
                  <a:prstClr val="black"/>
                </a:solidFill>
                <a:latin typeface="Courier"/>
              </a:rPr>
              <a:t>[k</a:t>
            </a:r>
            <a:r>
              <a:rPr lang="en-GB" sz="2000" b="1" dirty="0">
                <a:solidFill>
                  <a:prstClr val="black"/>
                </a:solidFill>
                <a:latin typeface="Courier"/>
              </a:rPr>
              <a:t>] = </a:t>
            </a:r>
            <a:r>
              <a:rPr lang="en-GB" sz="2000" b="1" dirty="0" smtClean="0">
                <a:solidFill>
                  <a:prstClr val="black"/>
                </a:solidFill>
                <a:latin typeface="Courier"/>
              </a:rPr>
              <a:t>B[k*</a:t>
            </a:r>
            <a:r>
              <a:rPr lang="en-GB" sz="2000" b="1" dirty="0" smtClean="0">
                <a:latin typeface="Courier"/>
              </a:rPr>
              <a:t> </a:t>
            </a:r>
            <a:r>
              <a:rPr lang="en-GB" sz="2000" b="1" dirty="0" err="1" smtClean="0">
                <a:latin typeface="Courier"/>
              </a:rPr>
              <a:t>N</a:t>
            </a:r>
            <a:r>
              <a:rPr lang="en-GB" sz="2000" b="1" dirty="0" err="1" smtClean="0">
                <a:solidFill>
                  <a:prstClr val="black"/>
                </a:solidFill>
                <a:latin typeface="Courier"/>
              </a:rPr>
              <a:t>+</a:t>
            </a:r>
            <a:r>
              <a:rPr lang="en-GB" sz="2000" b="1" dirty="0" err="1">
                <a:solidFill>
                  <a:prstClr val="black"/>
                </a:solidFill>
                <a:latin typeface="Courier"/>
              </a:rPr>
              <a:t>j</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smtClean="0">
                <a:latin typeface="Courier"/>
              </a:rPr>
              <a:t>   </a:t>
            </a:r>
            <a:r>
              <a:rPr lang="en-GB" sz="2000" b="1" dirty="0" err="1" smtClean="0">
                <a:latin typeface="Courier"/>
              </a:rPr>
              <a:t>tmp</a:t>
            </a:r>
            <a:r>
              <a:rPr lang="en-GB" sz="2000" b="1" dirty="0" smtClean="0">
                <a:latin typeface="Courier"/>
              </a:rPr>
              <a:t> </a:t>
            </a:r>
            <a:r>
              <a:rPr lang="en-GB" sz="2000" b="1" dirty="0">
                <a:latin typeface="Courier"/>
              </a:rPr>
              <a:t>= 0.0f;</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smtClean="0">
                <a:solidFill>
                  <a:prstClr val="black"/>
                </a:solidFill>
                <a:latin typeface="Courier"/>
              </a:rPr>
              <a:t>    for (k = 0; k &lt; N; k++) </a:t>
            </a:r>
          </a:p>
          <a:p>
            <a:pPr marL="0" indent="0" fontAlgn="auto">
              <a:spcAft>
                <a:spcPts val="0"/>
              </a:spcAft>
              <a:buFont typeface="Arial" pitchFamily="34" charset="0"/>
              <a:buNone/>
            </a:pPr>
            <a:r>
              <a:rPr lang="en-GB" sz="2000" b="1" dirty="0" smtClean="0">
                <a:solidFill>
                  <a:prstClr val="black"/>
                </a:solidFill>
                <a:latin typeface="Courier"/>
              </a:rPr>
              <a:t>      </a:t>
            </a:r>
            <a:r>
              <a:rPr lang="en-GB" sz="2000" b="1" dirty="0" err="1" smtClean="0">
                <a:solidFill>
                  <a:prstClr val="black"/>
                </a:solidFill>
                <a:latin typeface="Courier"/>
              </a:rPr>
              <a:t>tmp</a:t>
            </a:r>
            <a:r>
              <a:rPr lang="en-GB" sz="2000" b="1" dirty="0" smtClean="0">
                <a:solidFill>
                  <a:prstClr val="black"/>
                </a:solidFill>
                <a:latin typeface="Courier"/>
              </a:rPr>
              <a:t> += </a:t>
            </a:r>
            <a:r>
              <a:rPr lang="en-GB" sz="2000" b="1" dirty="0" err="1" smtClean="0">
                <a:solidFill>
                  <a:prstClr val="black"/>
                </a:solidFill>
                <a:latin typeface="Courier"/>
              </a:rPr>
              <a:t>Awrk</a:t>
            </a:r>
            <a:r>
              <a:rPr lang="en-GB" sz="2000" b="1" dirty="0" smtClean="0">
                <a:solidFill>
                  <a:prstClr val="black"/>
                </a:solidFill>
                <a:latin typeface="Courier"/>
              </a:rPr>
              <a:t>[k]*</a:t>
            </a:r>
            <a:r>
              <a:rPr lang="en-GB" sz="2000" b="1" dirty="0" err="1" smtClean="0">
                <a:solidFill>
                  <a:prstClr val="black"/>
                </a:solidFill>
                <a:latin typeface="Courier"/>
              </a:rPr>
              <a:t>Bwrk</a:t>
            </a:r>
            <a:r>
              <a:rPr lang="en-GB" sz="2000" b="1" dirty="0" smtClean="0">
                <a:solidFill>
                  <a:prstClr val="black"/>
                </a:solidFill>
                <a:latin typeface="Courier"/>
              </a:rPr>
              <a:t>[k];</a:t>
            </a:r>
          </a:p>
          <a:p>
            <a:pPr marL="0" indent="0" fontAlgn="auto">
              <a:spcAft>
                <a:spcPts val="0"/>
              </a:spcAft>
              <a:buFont typeface="Arial" pitchFamily="34" charset="0"/>
              <a:buNone/>
            </a:pP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    C[</a:t>
            </a:r>
            <a:r>
              <a:rPr lang="en-GB" sz="2000" b="1" dirty="0" err="1" smtClean="0">
                <a:solidFill>
                  <a:prstClr val="black"/>
                </a:solidFill>
                <a:latin typeface="Courier"/>
              </a:rPr>
              <a:t>i</a:t>
            </a:r>
            <a:r>
              <a:rPr lang="en-GB" sz="2000" b="1" dirty="0" smtClean="0">
                <a:solidFill>
                  <a:prstClr val="black"/>
                </a:solidFill>
                <a:latin typeface="Courier"/>
              </a:rPr>
              <a:t>*</a:t>
            </a:r>
            <a:r>
              <a:rPr lang="en-GB" sz="2000" b="1" dirty="0" err="1" smtClean="0">
                <a:solidFill>
                  <a:prstClr val="black"/>
                </a:solidFill>
                <a:latin typeface="Courier"/>
              </a:rPr>
              <a:t>N+j</a:t>
            </a:r>
            <a:r>
              <a:rPr lang="en-GB" sz="2000" b="1" dirty="0" smtClean="0">
                <a:solidFill>
                  <a:prstClr val="black"/>
                </a:solidFill>
                <a:latin typeface="Courier"/>
              </a:rPr>
              <a:t>] = </a:t>
            </a:r>
            <a:r>
              <a:rPr lang="en-GB" sz="2000" b="1" dirty="0" err="1" smtClean="0">
                <a:solidFill>
                  <a:prstClr val="black"/>
                </a:solidFill>
                <a:latin typeface="Courier"/>
              </a:rPr>
              <a:t>tmp</a:t>
            </a:r>
            <a:r>
              <a:rPr lang="en-GB" sz="2000" b="1" dirty="0" smtClean="0">
                <a:solidFill>
                  <a:prstClr val="black"/>
                </a:solidFill>
                <a:latin typeface="Courier"/>
              </a:rPr>
              <a:t>;</a:t>
            </a:r>
          </a:p>
          <a:p>
            <a:pPr marL="0" indent="0" fontAlgn="auto">
              <a:spcAft>
                <a:spcPts val="0"/>
              </a:spcAft>
              <a:buNone/>
            </a:pPr>
            <a:r>
              <a:rPr lang="en-GB" sz="2000" b="1" dirty="0" smtClean="0">
                <a:solidFill>
                  <a:prstClr val="black"/>
                </a:solidFill>
                <a:latin typeface="Courier"/>
              </a:rPr>
              <a:t>        </a:t>
            </a:r>
          </a:p>
          <a:p>
            <a:pPr marL="0" indent="0" fontAlgn="auto">
              <a:spcAft>
                <a:spcPts val="0"/>
              </a:spcAft>
              <a:buNone/>
            </a:pPr>
            <a:r>
              <a:rPr lang="en-GB" sz="2000" b="1" dirty="0">
                <a:solidFill>
                  <a:prstClr val="black"/>
                </a:solidFill>
                <a:latin typeface="Courier"/>
              </a:rPr>
              <a:t> </a:t>
            </a:r>
            <a:r>
              <a:rPr lang="en-GB" sz="2000" b="1" dirty="0" smtClean="0">
                <a:solidFill>
                  <a:prstClr val="black"/>
                </a:solidFill>
                <a:latin typeface="Courier"/>
              </a:rPr>
              <a:t>   barrier(CLK_LOCAL_MEM_FENCE</a:t>
            </a:r>
            <a:r>
              <a:rPr lang="en-GB" sz="2000" b="1" dirty="0">
                <a:solidFill>
                  <a:prstClr val="black"/>
                </a:solidFill>
                <a:latin typeface="Courier"/>
              </a:rPr>
              <a:t>);</a:t>
            </a:r>
            <a:endParaRPr lang="en-GB" sz="2000" b="1" dirty="0" smtClean="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a:t>
            </a:r>
            <a:r>
              <a:rPr lang="en-GB" sz="2000" b="1" dirty="0" smtClean="0">
                <a:solidFill>
                  <a:prstClr val="black"/>
                </a:solidFill>
                <a:latin typeface="Courier"/>
              </a:rPr>
              <a:t> }</a:t>
            </a:r>
          </a:p>
          <a:p>
            <a:pPr marL="0" indent="0" fontAlgn="auto">
              <a:spcAft>
                <a:spcPts val="0"/>
              </a:spcAft>
              <a:buFont typeface="Arial" pitchFamily="34" charset="0"/>
              <a:buNone/>
            </a:pPr>
            <a:r>
              <a:rPr lang="en-GB" sz="2000" b="1" dirty="0" smtClean="0">
                <a:solidFill>
                  <a:prstClr val="black"/>
                </a:solidFill>
                <a:latin typeface="Courier"/>
              </a:rPr>
              <a:t>}</a:t>
            </a:r>
            <a:endParaRPr lang="en-GB" sz="2000" b="1" dirty="0">
              <a:solidFill>
                <a:prstClr val="black"/>
              </a:solidFill>
              <a:latin typeface="Courier"/>
            </a:endParaRP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smtClean="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smtClean="0">
                <a:solidFill>
                  <a:srgbClr val="002060"/>
                </a:solidFill>
                <a:latin typeface="Trebuchet MS"/>
                <a:ea typeface="+mn-ea"/>
              </a:rPr>
              <a:t>iloc</a:t>
            </a:r>
            <a:r>
              <a:rPr lang="en-US" sz="1600" b="1" dirty="0" smtClean="0">
                <a:solidFill>
                  <a:srgbClr val="002060"/>
                </a:solidFill>
                <a:latin typeface="Trebuchet MS"/>
                <a:ea typeface="+mn-ea"/>
              </a:rPr>
              <a:t> and </a:t>
            </a:r>
            <a:r>
              <a:rPr lang="en-US" sz="1600" b="1" dirty="0" err="1" smtClean="0">
                <a:solidFill>
                  <a:srgbClr val="002060"/>
                </a:solidFill>
                <a:latin typeface="Trebuchet MS"/>
                <a:ea typeface="+mn-ea"/>
              </a:rPr>
              <a:t>nloc</a:t>
            </a:r>
            <a:r>
              <a:rPr lang="en-US" sz="1600" b="1" dirty="0" smtClean="0">
                <a:solidFill>
                  <a:srgbClr val="002060"/>
                </a:solidFill>
                <a:latin typeface="Trebuchet MS"/>
                <a:ea typeface="+mn-ea"/>
              </a:rPr>
              <a:t>) </a:t>
            </a:r>
            <a:endParaRPr lang="en-US" sz="1600" b="1" dirty="0">
              <a:solidFill>
                <a:srgbClr val="002060"/>
              </a:solidFill>
              <a:latin typeface="Trebuchet MS"/>
              <a:ea typeface="+mn-ea"/>
            </a:endParaRP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extLst>
      <p:ext uri="{BB962C8B-B14F-4D97-AF65-F5344CB8AC3E}">
        <p14:creationId xmlns:p14="http://schemas.microsoft.com/office/powerpoint/2010/main" val="3945852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GPU</a:t>
            </a:r>
            <a:endParaRPr lang="en-GB" dirty="0"/>
          </a:p>
        </p:txBody>
      </p:sp>
      <p:sp>
        <p:nvSpPr>
          <p:cNvPr id="3" name="Content Placeholder 2"/>
          <p:cNvSpPr>
            <a:spLocks noGrp="1"/>
          </p:cNvSpPr>
          <p:nvPr>
            <p:ph idx="1"/>
          </p:nvPr>
        </p:nvSpPr>
        <p:spPr>
          <a:xfrm>
            <a:off x="179512" y="1600200"/>
            <a:ext cx="8784976" cy="5069160"/>
          </a:xfrm>
        </p:spPr>
        <p:txBody>
          <a:bodyPr>
            <a:normAutofit/>
          </a:bodyPr>
          <a:lstStyle/>
          <a:p>
            <a:r>
              <a:rPr lang="en-GB" dirty="0" smtClean="0"/>
              <a:t>NB: requires an Intel</a:t>
            </a:r>
            <a:r>
              <a:rPr lang="en-GB" dirty="0"/>
              <a:t>® Xeon™ </a:t>
            </a:r>
            <a:r>
              <a:rPr lang="en-GB" dirty="0" smtClean="0"/>
              <a:t>processor on OS X</a:t>
            </a:r>
          </a:p>
          <a:p>
            <a:endParaRPr lang="en-GB" dirty="0"/>
          </a:p>
          <a:p>
            <a:r>
              <a:rPr lang="en-GB" dirty="0" smtClean="0"/>
              <a:t>This works out of the box!</a:t>
            </a:r>
          </a:p>
          <a:p>
            <a:r>
              <a:rPr lang="en-GB" dirty="0" smtClean="0"/>
              <a:t>Just select the Intel</a:t>
            </a:r>
            <a:r>
              <a:rPr lang="en-GB" dirty="0"/>
              <a:t>®</a:t>
            </a:r>
            <a:r>
              <a:rPr lang="en-GB" dirty="0" smtClean="0"/>
              <a:t> GPU device</a:t>
            </a:r>
          </a:p>
          <a:p>
            <a:endParaRPr lang="en-GB" dirty="0"/>
          </a:p>
          <a:p>
            <a:r>
              <a:rPr lang="en-GB" dirty="0"/>
              <a:t>Intel® </a:t>
            </a:r>
            <a:r>
              <a:rPr lang="en-GB" dirty="0" smtClean="0"/>
              <a:t>also have a driver </a:t>
            </a:r>
            <a:r>
              <a:rPr lang="en-GB" dirty="0"/>
              <a:t>for </a:t>
            </a:r>
            <a:r>
              <a:rPr lang="en-GB" dirty="0" smtClean="0"/>
              <a:t>Windows</a:t>
            </a:r>
            <a:r>
              <a:rPr lang="en-GB" dirty="0"/>
              <a:t>: https://</a:t>
            </a:r>
            <a:r>
              <a:rPr lang="en-GB" dirty="0" err="1"/>
              <a:t>software.intel.com</a:t>
            </a:r>
            <a:r>
              <a:rPr lang="en-GB" dirty="0"/>
              <a:t>/en-us/articles/</a:t>
            </a:r>
            <a:r>
              <a:rPr lang="en-GB" dirty="0" err="1"/>
              <a:t>opencl</a:t>
            </a:r>
            <a:r>
              <a:rPr lang="en-GB" dirty="0"/>
              <a:t>-drivers</a:t>
            </a:r>
            <a:endParaRPr lang="en-GB" dirty="0" smtClean="0"/>
          </a:p>
        </p:txBody>
      </p:sp>
    </p:spTree>
    <p:extLst>
      <p:ext uri="{BB962C8B-B14F-4D97-AF65-F5344CB8AC3E}">
        <p14:creationId xmlns:p14="http://schemas.microsoft.com/office/powerpoint/2010/main" val="17708768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a:t>
            </a:r>
            <a:r>
              <a:rPr lang="en-GB" sz="1100" b="1" dirty="0" err="1" smtClean="0">
                <a:solidFill>
                  <a:schemeClr val="tx1"/>
                </a:solidFill>
                <a:latin typeface="Courier New Bold"/>
              </a:rPr>
              <a:t>h_A</a:t>
            </a:r>
            <a:r>
              <a:rPr lang="en-GB" sz="1100" b="1" dirty="0" err="1" smtClean="0">
                <a:latin typeface="Courier New Bold"/>
              </a:rPr>
              <a:t>.begin</a:t>
            </a:r>
            <a:r>
              <a:rPr lang="en-GB" sz="1100" b="1" dirty="0" smtClean="0">
                <a:latin typeface="Courier New Bold"/>
              </a:rPr>
              <a:t>(</a:t>
            </a:r>
            <a:r>
              <a:rPr lang="en-GB" sz="1100" b="1" dirty="0" smtClean="0">
                <a:solidFill>
                  <a:schemeClr val="tx1"/>
                </a:solidFill>
                <a:latin typeface="Courier New Bold"/>
              </a:rPr>
              <a:t>),</a:t>
            </a:r>
            <a:r>
              <a:rPr lang="en-GB" sz="1100" b="1" dirty="0" err="1" smtClean="0">
                <a:solidFill>
                  <a:schemeClr val="tx1"/>
                </a:solidFill>
                <a:latin typeface="Courier New Bold"/>
              </a:rPr>
              <a:t>h_A.end</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a:t>
            </a:r>
            <a:r>
              <a:rPr lang="en-GB" sz="1100" b="1" dirty="0" err="1" smtClean="0">
                <a:solidFill>
                  <a:schemeClr val="tx1"/>
                </a:solidFill>
                <a:latin typeface="Courier New Bold"/>
              </a:rPr>
              <a:t>h_B.begin</a:t>
            </a:r>
            <a:r>
              <a:rPr lang="en-GB" sz="1100" b="1" dirty="0" smtClean="0">
                <a:solidFill>
                  <a:schemeClr val="tx1"/>
                </a:solidFill>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endParaRPr lang="en-US" sz="1100" b="1" dirty="0">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a:t>
            </a:r>
            <a:r>
              <a:rPr lang="da-DK" sz="1100" b="1" dirty="0" smtClean="0">
                <a:latin typeface="Courier New Bold"/>
              </a:rPr>
              <a:t>&gt; </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err="1" smtClean="0">
                <a:latin typeface="Courier New Bold"/>
              </a:rPr>
              <a:t>rowcol</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rowcol</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 </a:t>
            </a:r>
            <a:r>
              <a:rPr lang="en-GB" sz="1100" b="1" dirty="0" err="1" smtClean="0">
                <a:solidFill>
                  <a:schemeClr val="tx1"/>
                </a:solidFill>
                <a:latin typeface="Courier New Bold"/>
              </a:rPr>
              <a:t>h_C.end</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a:t>
            </a:r>
            <a:r>
              <a:rPr lang="en-GB" sz="1100" b="1" dirty="0" smtClean="0">
                <a:latin typeface="Courier New Bold"/>
              </a:rPr>
              <a:t>l::</a:t>
            </a:r>
            <a:r>
              <a:rPr lang="en-GB" sz="1100" b="1" dirty="0" err="1" smtClean="0">
                <a:latin typeface="Courier New Bold"/>
              </a:rPr>
              <a:t>LocalSpaceArg</a:t>
            </a:r>
            <a:r>
              <a:rPr lang="en-GB" sz="1100" b="1" dirty="0" smtClean="0">
                <a:latin typeface="Courier New Bold"/>
              </a:rPr>
              <a:t> </a:t>
            </a:r>
            <a:r>
              <a:rPr lang="en-GB" sz="1100" b="1" dirty="0" err="1" smtClean="0">
                <a:latin typeface="Courier New Bold"/>
              </a:rPr>
              <a:t>localmem</a:t>
            </a:r>
            <a:r>
              <a:rPr lang="en-GB" sz="1100" b="1" dirty="0" smtClean="0">
                <a:latin typeface="Courier New Bold"/>
              </a:rPr>
              <a:t> =</a:t>
            </a:r>
          </a:p>
          <a:p>
            <a:r>
              <a:rPr lang="en-GB" sz="1100" b="1" dirty="0">
                <a:latin typeface="Courier New Bold"/>
              </a:rPr>
              <a:t> </a:t>
            </a:r>
            <a:r>
              <a:rPr lang="en-GB" sz="1100" b="1" dirty="0" smtClean="0">
                <a:latin typeface="Courier New Bold"/>
              </a:rPr>
              <a:t>                   cl::Local(</a:t>
            </a:r>
            <a:r>
              <a:rPr lang="en-GB" sz="1100" b="1" dirty="0" err="1" smtClean="0">
                <a:latin typeface="Courier New Bold"/>
              </a:rPr>
              <a:t>sizeof</a:t>
            </a:r>
            <a:r>
              <a:rPr lang="en-GB" sz="1100" b="1" dirty="0" smtClean="0">
                <a:latin typeface="Courier New Bold"/>
              </a:rPr>
              <a:t>(float) * </a:t>
            </a:r>
            <a:r>
              <a:rPr lang="en-GB" sz="1100" b="1" dirty="0" err="1" smtClean="0">
                <a:latin typeface="Courier New Bold"/>
              </a:rPr>
              <a:t>Pdim</a:t>
            </a:r>
            <a:r>
              <a:rPr lang="en-GB" sz="1100" b="1" dirty="0" smtClean="0">
                <a:latin typeface="Courier New Bold"/>
              </a:rPr>
              <a:t>);</a:t>
            </a:r>
            <a:endParaRPr lang="en-GB" sz="1100" b="1" dirty="0">
              <a:latin typeface="Courier New Bold"/>
            </a:endParaRP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smtClean="0">
                <a:latin typeface="Courier New Bold"/>
              </a:rPr>
              <a:t>rowcol</a:t>
            </a:r>
            <a:r>
              <a:rPr lang="en-US" sz="1100" b="1" dirty="0" smtClean="0">
                <a:latin typeface="Courier New Bold"/>
              </a:rPr>
              <a:t>(</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r>
              <a:rPr lang="en-US" sz="1100" b="1" dirty="0" smtClean="0">
                <a:latin typeface="Courier New Bold"/>
              </a:rPr>
              <a:t>          </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smtClean="0">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smtClean="0">
                <a:latin typeface="Courier New Bold"/>
              </a:rPr>
              <a:t>d_c</a:t>
            </a:r>
            <a:r>
              <a:rPr lang="en-US" sz="1100" b="1" dirty="0" smtClean="0">
                <a:latin typeface="Courier New Bold"/>
              </a:rPr>
              <a:t>, </a:t>
            </a:r>
            <a:r>
              <a:rPr lang="en-US" sz="1100" b="1" dirty="0" err="1" smtClean="0">
                <a:latin typeface="Courier New Bold"/>
              </a:rPr>
              <a:t>localmem</a:t>
            </a:r>
            <a:r>
              <a:rPr lang="en-US" sz="1100" b="1" dirty="0" smtClean="0">
                <a:latin typeface="Courier New Bold"/>
              </a:rPr>
              <a:t>);</a:t>
            </a:r>
            <a:endParaRPr lang="en-US" sz="1100" b="1" dirty="0">
              <a:latin typeface="Courier New Bold"/>
            </a:endParaRP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Allocate the size of local memory</a:t>
            </a:r>
          </a:p>
          <a:p>
            <a:pPr marL="1109663" lvl="2" indent="-45720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smtClean="0">
                <a:latin typeface="Courier New Bold"/>
              </a:rPr>
              <a:t>cl::</a:t>
            </a:r>
            <a:r>
              <a:rPr lang="en-GB" sz="1100" b="1" dirty="0" err="1" smtClean="0">
                <a:latin typeface="Courier New Bold"/>
              </a:rPr>
              <a:t>make_kernel</a:t>
            </a:r>
            <a:r>
              <a:rPr lang="en-GB" sz="1100" b="1" dirty="0" smtClean="0">
                <a:latin typeface="Courier New Bold"/>
              </a:rPr>
              <a:t>&lt;</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a:t>
            </a:r>
          </a:p>
          <a:p>
            <a:r>
              <a:rPr lang="en-GB" sz="1100" b="1" dirty="0">
                <a:latin typeface="Courier New Bold"/>
              </a:rPr>
              <a:t>	</a:t>
            </a:r>
            <a:r>
              <a:rPr lang="en-GB" sz="1100" b="1" dirty="0" smtClean="0">
                <a:latin typeface="Courier New Bold"/>
              </a:rPr>
              <a:t>cl::Buffer, cl::Buffer, cl:::Buffer,</a:t>
            </a:r>
          </a:p>
          <a:p>
            <a:r>
              <a:rPr lang="en-GB" sz="1100" b="1" dirty="0">
                <a:latin typeface="Courier New Bold"/>
              </a:rPr>
              <a:t> </a:t>
            </a:r>
            <a:r>
              <a:rPr lang="en-GB" sz="1100" b="1" dirty="0" smtClean="0">
                <a:latin typeface="Courier New Bold"/>
              </a:rPr>
              <a:t>          cl::</a:t>
            </a:r>
            <a:r>
              <a:rPr lang="en-GB" sz="1100" b="1" dirty="0" err="1" smtClean="0">
                <a:latin typeface="Courier New Bold"/>
              </a:rPr>
              <a:t>LocalSpaceArg</a:t>
            </a:r>
            <a:r>
              <a:rPr lang="en-GB" sz="1100" b="1" dirty="0" smtClean="0">
                <a:latin typeface="Courier New Bold"/>
              </a:rPr>
              <a:t>&gt;</a:t>
            </a:r>
          </a:p>
          <a:p>
            <a:r>
              <a:rPr lang="en-GB" sz="1100" b="1" dirty="0">
                <a:latin typeface="Courier New Bold"/>
              </a:rPr>
              <a:t>	</a:t>
            </a:r>
            <a:r>
              <a:rPr lang="en-GB" sz="1100" b="1" dirty="0" smtClean="0">
                <a:latin typeface="Courier New Bold"/>
              </a:rPr>
              <a:t>   </a:t>
            </a:r>
            <a:r>
              <a:rPr lang="en-GB" sz="1100" b="1" dirty="0" err="1" smtClean="0">
                <a:latin typeface="Courier New Bold"/>
              </a:rPr>
              <a:t>rowcol</a:t>
            </a:r>
            <a:r>
              <a:rPr lang="en-GB" sz="1100" b="1" dirty="0" smtClean="0">
                <a:latin typeface="Courier New Bold"/>
              </a:rPr>
              <a:t>(program, “</a:t>
            </a:r>
            <a:r>
              <a:rPr lang="en-GB" sz="1100" b="1" dirty="0" err="1" smtClean="0">
                <a:latin typeface="Courier New Bold"/>
              </a:rPr>
              <a:t>mmul</a:t>
            </a:r>
            <a:r>
              <a:rPr lang="en-GB" sz="1100" b="1" dirty="0" smtClean="0">
                <a:latin typeface="Courier New Bold"/>
              </a:rPr>
              <a:t>”);</a:t>
            </a:r>
            <a:endParaRPr lang="en-GB" sz="1100" b="1" dirty="0">
              <a:latin typeface="Courier New Bold"/>
            </a:endParaRPr>
          </a:p>
        </p:txBody>
      </p:sp>
    </p:spTree>
    <p:extLst>
      <p:ext uri="{BB962C8B-B14F-4D97-AF65-F5344CB8AC3E}">
        <p14:creationId xmlns:p14="http://schemas.microsoft.com/office/powerpoint/2010/main" val="262795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1,534.0</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230,416.7</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smtClean="0">
                <a:solidFill>
                  <a:schemeClr val="accent2"/>
                </a:solidFill>
              </a:rPr>
              <a:t>Biggest impact so far!</a:t>
            </a:r>
            <a:endParaRPr lang="en-GB" sz="2400" dirty="0">
              <a:solidFill>
                <a:schemeClr val="accent2"/>
              </a:solidFill>
            </a:endParaRP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8: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a:t>
            </a:r>
            <a:r>
              <a:rPr lang="en-GB" dirty="0" smtClean="0"/>
              <a:t>local memory </a:t>
            </a:r>
            <a:r>
              <a:rPr lang="en-GB" dirty="0"/>
              <a:t>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 that already uses private memory from Exercise 7</a:t>
            </a:r>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a:t>
            </a:r>
            <a:r>
              <a:rPr lang="en-GB" dirty="0" smtClean="0"/>
              <a:t>MFLOPS</a:t>
            </a:r>
          </a:p>
          <a:p>
            <a:r>
              <a:rPr lang="en-GB" dirty="0" smtClean="0">
                <a:solidFill>
                  <a:schemeClr val="accent2"/>
                </a:solidFill>
              </a:rPr>
              <a:t>Extra:</a:t>
            </a:r>
          </a:p>
          <a:p>
            <a:pPr lvl="1"/>
            <a:r>
              <a:rPr lang="en-GB" dirty="0" smtClean="0"/>
              <a:t>Look at the fast, blocked implementation from the NVIDIA OpenCL SDK example. Try running it and compare to yours</a:t>
            </a:r>
            <a:endParaRPr lang="en-GB" dirty="0"/>
          </a:p>
        </p:txBody>
      </p:sp>
    </p:spTree>
    <p:extLst>
      <p:ext uri="{BB962C8B-B14F-4D97-AF65-F5344CB8AC3E}">
        <p14:creationId xmlns:p14="http://schemas.microsoft.com/office/powerpoint/2010/main" val="15995565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7</a:t>
            </a:r>
            <a:endParaRPr lang="en-GB" dirty="0">
              <a:solidFill>
                <a:schemeClr val="tx1"/>
              </a:solidFill>
            </a:endParaRPr>
          </a:p>
        </p:txBody>
      </p:sp>
    </p:spTree>
    <p:extLst>
      <p:ext uri="{BB962C8B-B14F-4D97-AF65-F5344CB8AC3E}">
        <p14:creationId xmlns:p14="http://schemas.microsoft.com/office/powerpoint/2010/main" val="14385336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64x64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smtClean="0">
                <a:solidFill>
                  <a:schemeClr val="accent2"/>
                </a:solidFill>
                <a:latin typeface="Courier New Bold"/>
              </a:rPr>
              <a:t>void</a:t>
            </a:r>
            <a:r>
              <a:rPr lang="en-GB" sz="3400" b="1" dirty="0" smtClean="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a:t>
            </a:r>
            <a:r>
              <a:rPr lang="en-GB" dirty="0" smtClean="0"/>
              <a:t>flags</a:t>
            </a:r>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a:t>
            </a:r>
            <a:r>
              <a:rPr lang="en-GB" sz="2400" b="1" dirty="0" err="1" smtClean="0">
                <a:solidFill>
                  <a:schemeClr val="accent2"/>
                </a:solidFill>
                <a:latin typeface="Courier New Bold"/>
              </a:rPr>
              <a:t>nt</a:t>
            </a:r>
            <a:r>
              <a:rPr lang="en-GB" sz="2400" b="1" dirty="0" smtClean="0">
                <a:solidFill>
                  <a:schemeClr val="accent2"/>
                </a:solidFill>
                <a:latin typeface="Courier New Bold"/>
              </a:rPr>
              <a:t> </a:t>
            </a:r>
            <a:r>
              <a:rPr lang="en-GB" sz="2400" b="1" dirty="0" smtClean="0">
                <a:solidFill>
                  <a:schemeClr val="tx2">
                    <a:lumMod val="75000"/>
                  </a:schemeClr>
                </a:solidFill>
                <a:latin typeface="Courier New Bold"/>
              </a:rPr>
              <a:t>reduce</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Ndim</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smtClean="0">
                <a:latin typeface="Courier New Bold"/>
              </a:rPr>
              <a:t>*A)</a:t>
            </a:r>
          </a:p>
          <a:p>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err="1">
                <a:solidFill>
                  <a:schemeClr val="accent1"/>
                </a:solidFill>
                <a:latin typeface="Courier New Bold"/>
              </a:rPr>
              <a:t>int</a:t>
            </a:r>
            <a:r>
              <a:rPr lang="en-GB" sz="2400" b="1" dirty="0" smtClean="0">
                <a:latin typeface="Courier New Bold"/>
              </a:rPr>
              <a:t> sum = 0;</a:t>
            </a:r>
          </a:p>
          <a:p>
            <a:r>
              <a:rPr lang="en-GB" sz="2400" b="1" dirty="0" smtClean="0">
                <a:solidFill>
                  <a:schemeClr val="accent1"/>
                </a:solidFill>
                <a:latin typeface="Courier New Bold"/>
              </a:rPr>
              <a:t>  for </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latin typeface="Courier New Bold"/>
              </a:rPr>
              <a:t> </a:t>
            </a:r>
            <a:r>
              <a:rPr lang="en-GB" sz="2400" b="1" dirty="0" err="1" smtClean="0">
                <a:latin typeface="Courier New Bold"/>
              </a:rPr>
              <a:t>i</a:t>
            </a:r>
            <a:r>
              <a:rPr lang="en-GB" sz="2400" b="1" dirty="0" smtClean="0">
                <a:latin typeface="Courier New Bold"/>
              </a:rPr>
              <a:t> = 0; </a:t>
            </a:r>
            <a:r>
              <a:rPr lang="en-GB" sz="2400" b="1" dirty="0" err="1" smtClean="0">
                <a:latin typeface="Courier New Bold"/>
              </a:rPr>
              <a:t>i</a:t>
            </a:r>
            <a:r>
              <a:rPr lang="en-GB" sz="2400" b="1" dirty="0" smtClean="0">
                <a:latin typeface="Courier New Bold"/>
              </a:rPr>
              <a:t> &lt; </a:t>
            </a:r>
            <a:r>
              <a:rPr lang="en-GB" sz="2400" b="1" dirty="0" err="1" smtClean="0">
                <a:latin typeface="Courier New Bold"/>
              </a:rPr>
              <a:t>Ndim</a:t>
            </a:r>
            <a:r>
              <a:rPr lang="en-GB" sz="2400" b="1" dirty="0" smtClean="0">
                <a:latin typeface="Courier New Bold"/>
              </a:rPr>
              <a:t>; </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sum += A[</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a:solidFill>
                  <a:schemeClr val="accent1"/>
                </a:solidFill>
                <a:latin typeface="Courier New Bold"/>
              </a:rPr>
              <a:t>return</a:t>
            </a:r>
            <a:r>
              <a:rPr lang="en-GB" sz="2400" b="1" dirty="0" smtClean="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a:bodyPr>
          <a:lstStyle/>
          <a:p>
            <a:r>
              <a:rPr lang="en-GB" dirty="0" smtClean="0"/>
              <a:t>Intel® Xeon Phi™ coprocessor are specialist processor only found in dedicated HPC clusters.</a:t>
            </a:r>
          </a:p>
          <a:p>
            <a:r>
              <a:rPr lang="en-GB" dirty="0" smtClean="0"/>
              <a:t>As such, we expect most users will be using them in a server environment set up by someone else – hence we wont discusses setting up </a:t>
            </a:r>
            <a:r>
              <a:rPr lang="en-GB" dirty="0" err="1" smtClean="0"/>
              <a:t>OpenCL</a:t>
            </a:r>
            <a:r>
              <a:rPr lang="en-GB" dirty="0" smtClean="0"/>
              <a:t> on the Intel® Xeon Phi™ coprocessor in these slides</a:t>
            </a:r>
            <a:endParaRPr lang="en-GB"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a:rPr>
              <a:t>static long </a:t>
            </a:r>
            <a:r>
              <a:rPr lang="en-GB" sz="2000" b="1" dirty="0" err="1" smtClean="0">
                <a:latin typeface="Courier New Bold"/>
              </a:rPr>
              <a:t>num_steps</a:t>
            </a:r>
            <a:r>
              <a:rPr lang="en-GB" sz="2000" b="1" dirty="0" smtClean="0">
                <a:latin typeface="Courier New Bold"/>
              </a:rPr>
              <a:t> = 100000;</a:t>
            </a:r>
          </a:p>
          <a:p>
            <a:pPr marL="0" indent="0">
              <a:lnSpc>
                <a:spcPct val="90000"/>
              </a:lnSpc>
              <a:buNone/>
            </a:pPr>
            <a:r>
              <a:rPr lang="en-GB" sz="2000" b="1" dirty="0" smtClean="0">
                <a:solidFill>
                  <a:schemeClr val="accent2"/>
                </a:solidFill>
                <a:latin typeface="Courier New Bold"/>
              </a:rPr>
              <a:t>double</a:t>
            </a:r>
            <a:r>
              <a:rPr lang="en-GB" sz="2000" b="1" dirty="0" smtClean="0">
                <a:latin typeface="Courier New Bold"/>
              </a:rPr>
              <a:t> step;</a:t>
            </a:r>
          </a:p>
          <a:p>
            <a:pPr marL="0" indent="0">
              <a:lnSpc>
                <a:spcPct val="90000"/>
              </a:lnSpc>
              <a:buNone/>
            </a:pPr>
            <a:r>
              <a:rPr lang="en-GB" sz="2000" b="1" dirty="0" smtClean="0">
                <a:solidFill>
                  <a:schemeClr val="accent2"/>
                </a:solidFill>
                <a:latin typeface="Courier New Bold"/>
              </a:rPr>
              <a:t>void</a:t>
            </a:r>
            <a:r>
              <a:rPr lang="en-GB" sz="2000" b="1" dirty="0" smtClean="0">
                <a:latin typeface="Courier New Bold"/>
              </a:rPr>
              <a:t> </a:t>
            </a:r>
            <a:r>
              <a:rPr lang="en-GB" sz="2000" b="1" dirty="0" smtClean="0">
                <a:solidFill>
                  <a:schemeClr val="tx2">
                    <a:lumMod val="75000"/>
                  </a:schemeClr>
                </a:solidFill>
                <a:latin typeface="Courier New Bold"/>
              </a:rPr>
              <a:t>main</a:t>
            </a:r>
            <a:r>
              <a:rPr lang="en-GB" sz="2000" b="1" dirty="0" smtClean="0">
                <a:latin typeface="Courier New Bold"/>
              </a:rPr>
              <a:t>()</a:t>
            </a:r>
          </a:p>
          <a:p>
            <a:pPr marL="0" indent="0">
              <a:lnSpc>
                <a:spcPct val="90000"/>
              </a:lnSpc>
              <a:buNone/>
            </a:pPr>
            <a:r>
              <a:rPr lang="en-GB" sz="2000" b="1" dirty="0" smtClean="0">
                <a:latin typeface="Courier New Bold"/>
              </a:rPr>
              <a:t>{</a:t>
            </a:r>
          </a:p>
          <a:p>
            <a:pPr marL="0" indent="0">
              <a:lnSpc>
                <a:spcPct val="90000"/>
              </a:lnSpc>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a:t>
            </a:r>
            <a:r>
              <a:rPr lang="en-GB" sz="2000" b="1" dirty="0" smtClean="0">
                <a:solidFill>
                  <a:schemeClr val="accent2"/>
                </a:solidFill>
                <a:latin typeface="Courier New Bold"/>
              </a:rPr>
              <a:t>double</a:t>
            </a:r>
            <a:r>
              <a:rPr lang="en-GB" sz="2000" b="1" dirty="0" smtClean="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smtClean="0">
                <a:latin typeface="Courier New Bold"/>
              </a:rPr>
              <a:t>  step = 1.0/(</a:t>
            </a:r>
            <a:r>
              <a:rPr lang="en-GB" sz="2000" b="1" dirty="0">
                <a:solidFill>
                  <a:schemeClr val="accent2"/>
                </a:solidFill>
                <a:latin typeface="Courier New Bold"/>
              </a:rPr>
              <a:t>d</a:t>
            </a:r>
            <a:r>
              <a:rPr lang="en-GB" sz="2000" b="1" dirty="0" smtClean="0">
                <a:solidFill>
                  <a:schemeClr val="accent2"/>
                </a:solidFill>
                <a:latin typeface="Courier New Bold"/>
              </a:rPr>
              <a:t>ouble</a:t>
            </a:r>
            <a:r>
              <a:rPr lang="en-GB" sz="2000" b="1" dirty="0" smtClean="0">
                <a:latin typeface="Courier New Bold"/>
              </a:rPr>
              <a:t>) </a:t>
            </a:r>
            <a:r>
              <a:rPr lang="en-GB" sz="2000" b="1" dirty="0" err="1" smtClean="0">
                <a:latin typeface="Courier New Bold"/>
              </a:rPr>
              <a:t>num_steps</a:t>
            </a:r>
            <a:r>
              <a:rPr lang="en-GB" sz="2000" b="1" dirty="0" smtClean="0">
                <a:latin typeface="Courier New Bold"/>
              </a:rPr>
              <a:t>;</a:t>
            </a:r>
          </a:p>
          <a:p>
            <a:pPr marL="0" indent="0">
              <a:lnSpc>
                <a:spcPct val="90000"/>
              </a:lnSpc>
              <a:buNone/>
            </a:pPr>
            <a:endParaRPr lang="en-GB" sz="2000" b="1" dirty="0" smtClean="0">
              <a:latin typeface="Courier New Bold"/>
            </a:endParaRPr>
          </a:p>
          <a:p>
            <a:pPr marL="0" indent="0">
              <a:lnSpc>
                <a:spcPct val="90000"/>
              </a:lnSpc>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num_steps</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x = (i+0.5)*step;</a:t>
            </a:r>
          </a:p>
          <a:p>
            <a:pPr marL="0" indent="0">
              <a:lnSpc>
                <a:spcPct val="90000"/>
              </a:lnSpc>
              <a:buNone/>
            </a:pPr>
            <a:r>
              <a:rPr lang="en-GB" sz="2000" b="1" dirty="0">
                <a:latin typeface="Courier New Bold"/>
              </a:rPr>
              <a:t> </a:t>
            </a:r>
            <a:r>
              <a:rPr lang="en-GB" sz="2000" b="1" dirty="0" smtClean="0">
                <a:latin typeface="Courier New Bold"/>
              </a:rPr>
              <a:t>   sum = sum + 4.0/(1.0+x*x);</a:t>
            </a:r>
          </a:p>
          <a:p>
            <a:pPr marL="0" indent="0">
              <a:lnSpc>
                <a:spcPct val="90000"/>
              </a:lnSpc>
              <a:buNone/>
            </a:pPr>
            <a:r>
              <a:rPr lang="en-GB" sz="2000" b="1" dirty="0">
                <a:latin typeface="Courier New Bold"/>
              </a:rPr>
              <a:t> </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pi = step * sum;</a:t>
            </a:r>
          </a:p>
          <a:p>
            <a:pPr marL="0" indent="0">
              <a:lnSpc>
                <a:spcPct val="90000"/>
              </a:lnSpc>
              <a:buNone/>
            </a:pPr>
            <a:r>
              <a:rPr lang="en-GB" sz="2000" b="1" dirty="0">
                <a:latin typeface="Courier New Bold"/>
              </a:rPr>
              <a:t>}</a:t>
            </a:r>
            <a:endParaRPr lang="en-GB" sz="2000" b="1" dirty="0" smtClean="0">
              <a:latin typeface="Courier New Bold"/>
            </a:endParaRPr>
          </a:p>
        </p:txBody>
      </p:sp>
    </p:spTree>
    <p:extLst>
      <p:ext uri="{BB962C8B-B14F-4D97-AF65-F5344CB8AC3E}">
        <p14:creationId xmlns:p14="http://schemas.microsoft.com/office/powerpoint/2010/main" val="28088946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9: The Pi program</a:t>
            </a:r>
            <a:endParaRPr lang="en-GB" sz="3600" dirty="0"/>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language</a:t>
            </a:r>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8</a:t>
            </a:r>
            <a:endParaRPr lang="en-GB" dirty="0">
              <a:solidFill>
                <a:schemeClr val="tx1"/>
              </a:solidFill>
            </a:endParaRPr>
          </a:p>
        </p:txBody>
      </p:sp>
    </p:spTree>
    <p:extLst>
      <p:ext uri="{BB962C8B-B14F-4D97-AF65-F5344CB8AC3E}">
        <p14:creationId xmlns:p14="http://schemas.microsoft.com/office/powerpoint/2010/main" val="2648877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Running on the CPU and GPU</a:t>
            </a:r>
            <a:endParaRPr lang="en-GB" dirty="0"/>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a:t>
            </a:r>
            <a:r>
              <a:rPr lang="en-GB" dirty="0" smtClean="0"/>
              <a:t>queues</a:t>
            </a:r>
            <a:endParaRPr lang="en-GB" dirty="0"/>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Running on the CPU and GPU</a:t>
            </a:r>
            <a:endParaRPr lang="en-GB" dirty="0"/>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smtClean="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a:t>
            </a:r>
            <a:r>
              <a:rPr lang="en-GB" dirty="0" smtClean="0"/>
              <a:t>devices</a:t>
            </a:r>
          </a:p>
          <a:p>
            <a:pPr marL="0" indent="0">
              <a:lnSpc>
                <a:spcPct val="110000"/>
              </a:lnSpc>
              <a:buNone/>
            </a:pPr>
            <a:r>
              <a:rPr lang="en-GB" sz="1400" dirty="0">
                <a:latin typeface="Letter Gothic Std"/>
              </a:rPr>
              <a:t> </a:t>
            </a:r>
            <a:r>
              <a:rPr lang="en-GB" sz="1400" dirty="0" smtClean="0">
                <a:latin typeface="Letter Gothic Std"/>
              </a:rPr>
              <a:t>        </a:t>
            </a:r>
            <a:br>
              <a:rPr lang="en-GB" sz="1400" dirty="0" smtClean="0">
                <a:latin typeface="Letter Gothic Std"/>
              </a:rPr>
            </a:br>
            <a:r>
              <a:rPr lang="en-GB" dirty="0" smtClean="0">
                <a:latin typeface="Letter Gothic Std"/>
              </a:rPr>
              <a:t>        </a:t>
            </a:r>
            <a:r>
              <a:rPr lang="en-GB" b="1" dirty="0">
                <a:latin typeface="Courier New Bold"/>
              </a:rPr>
              <a:t> cl::</a:t>
            </a:r>
            <a:r>
              <a:rPr lang="en-GB" b="1" dirty="0" smtClean="0">
                <a:latin typeface="Courier New Bold"/>
              </a:rPr>
              <a:t>Context</a:t>
            </a:r>
            <a:r>
              <a:rPr lang="en-GB" b="1" dirty="0">
                <a:latin typeface="Courier New Bold"/>
              </a:rPr>
              <a:t>(</a:t>
            </a:r>
            <a:r>
              <a:rPr lang="en-GB" b="1" dirty="0" err="1">
                <a:solidFill>
                  <a:schemeClr val="accent2"/>
                </a:solidFill>
                <a:latin typeface="Courier New Bold"/>
              </a:rPr>
              <a:t>const</a:t>
            </a:r>
            <a:r>
              <a:rPr lang="en-GB" b="1" dirty="0">
                <a:latin typeface="Courier New Bold"/>
              </a:rPr>
              <a:t> VECTOR_CLASS&lt;Device&gt; &amp;</a:t>
            </a:r>
            <a:r>
              <a:rPr lang="en-GB" b="1" dirty="0" smtClean="0">
                <a:latin typeface="Courier New Bold"/>
              </a:rPr>
              <a:t>devices,</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4"/>
                </a:solidFill>
                <a:latin typeface="Courier New Bold"/>
              </a:rPr>
              <a:t>cl_context_properties</a:t>
            </a:r>
            <a:r>
              <a:rPr lang="en-GB" b="1" dirty="0" smtClean="0">
                <a:latin typeface="Courier New Bold"/>
              </a:rPr>
              <a:t> </a:t>
            </a:r>
            <a:r>
              <a:rPr lang="en-GB" b="1" dirty="0">
                <a:latin typeface="Courier New Bold"/>
              </a:rPr>
              <a:t>*properties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a:t>
            </a:r>
            <a:r>
              <a:rPr lang="en-GB" b="1" dirty="0" smtClean="0">
                <a:latin typeface="Courier New Bold"/>
              </a:rPr>
              <a:t> </a:t>
            </a:r>
            <a:r>
              <a:rPr lang="en-GB" b="1" dirty="0">
                <a:latin typeface="Courier New Bold"/>
              </a:rPr>
              <a:t>(CL_CALLBACK *</a:t>
            </a:r>
            <a:r>
              <a:rPr lang="en-GB" b="1" dirty="0" err="1">
                <a:latin typeface="Courier New Bold"/>
              </a:rPr>
              <a:t>pfn_notify</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char </a:t>
            </a:r>
            <a:r>
              <a:rPr lang="en-GB" b="1" dirty="0">
                <a:latin typeface="Courier New Bold"/>
              </a:rPr>
              <a:t>*</a:t>
            </a:r>
            <a:r>
              <a:rPr lang="en-GB" b="1" dirty="0" err="1">
                <a:latin typeface="Courier New Bold"/>
              </a:rPr>
              <a:t>errorinfo</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private_info_size</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a:t>
            </a:r>
            <a:r>
              <a:rPr lang="en-GB" dirty="0" smtClean="0"/>
              <a:t>for each </a:t>
            </a:r>
            <a:r>
              <a:rPr lang="en-GB" dirty="0"/>
              <a:t>of these devices</a:t>
            </a:r>
          </a:p>
          <a:p>
            <a:pPr lvl="1">
              <a:lnSpc>
                <a:spcPct val="110000"/>
              </a:lnSpc>
            </a:pPr>
            <a:r>
              <a:rPr lang="en-GB" dirty="0" smtClean="0"/>
              <a:t>C examples </a:t>
            </a:r>
            <a:r>
              <a:rPr lang="en-GB" dirty="0"/>
              <a:t>in the </a:t>
            </a:r>
            <a:r>
              <a:rPr lang="en-GB" dirty="0" smtClean="0"/>
              <a:t>NVIDIA (</a:t>
            </a:r>
            <a:r>
              <a:rPr lang="en-GB" dirty="0" err="1"/>
              <a:t>oclSimpleMultiGPU</a:t>
            </a:r>
            <a:r>
              <a:rPr lang="en-GB" dirty="0"/>
              <a:t>) and AMD (</a:t>
            </a:r>
            <a:r>
              <a:rPr lang="en-GB" dirty="0" err="1"/>
              <a:t>SimpleMultiDevice</a:t>
            </a:r>
            <a:r>
              <a:rPr lang="en-GB" dirty="0"/>
              <a:t>) </a:t>
            </a:r>
            <a:r>
              <a:rPr lang="en-GB" dirty="0" smtClean="0"/>
              <a:t>OpenCL SDKs</a:t>
            </a:r>
            <a:endParaRPr lang="en-GB" dirty="0"/>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smtClean="0"/>
              <a:t>The steps are the same in C and Python, just the API calls differ as usual</a:t>
            </a:r>
            <a:endParaRPr lang="en-GB" dirty="0"/>
          </a:p>
        </p:txBody>
      </p:sp>
    </p:spTree>
    <p:extLst>
      <p:ext uri="{BB962C8B-B14F-4D97-AF65-F5344CB8AC3E}">
        <p14:creationId xmlns:p14="http://schemas.microsoft.com/office/powerpoint/2010/main" val="4864159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10: Heterogeneous Computing</a:t>
            </a:r>
            <a:endParaRPr lang="en-GB" sz="3600" dirty="0"/>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smtClean="0">
                <a:solidFill>
                  <a:schemeClr val="accent2"/>
                </a:solidFill>
              </a:rPr>
              <a:t>Procedure</a:t>
            </a:r>
            <a:r>
              <a:rPr lang="en-GB" dirty="0">
                <a:solidFill>
                  <a:schemeClr val="accent2"/>
                </a:solidFill>
              </a:rPr>
              <a:t>: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a:t>
            </a:r>
            <a:r>
              <a:rPr lang="en-GB" dirty="0" smtClean="0"/>
              <a:t>SDKs </a:t>
            </a:r>
            <a:r>
              <a:rPr lang="en-GB" dirty="0"/>
              <a:t>to help you</a:t>
            </a:r>
          </a:p>
          <a:p>
            <a:r>
              <a:rPr lang="en-GB" dirty="0" smtClean="0">
                <a:solidFill>
                  <a:schemeClr val="accent2"/>
                </a:solidFill>
              </a:rPr>
              <a:t>Expected </a:t>
            </a:r>
            <a:r>
              <a:rPr lang="en-GB" dirty="0">
                <a:solidFill>
                  <a:schemeClr val="accent2"/>
                </a:solidFill>
              </a:rPr>
              <a:t>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Enabling Portable Performance via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a:t>
            </a:r>
            <a:r>
              <a:rPr lang="en-GB" dirty="0">
                <a:solidFill>
                  <a:schemeClr val="tx1"/>
                </a:solidFill>
              </a:rPr>
              <a:t>9</a:t>
            </a:r>
          </a:p>
        </p:txBody>
      </p:sp>
    </p:spTree>
    <p:extLst>
      <p:ext uri="{BB962C8B-B14F-4D97-AF65-F5344CB8AC3E}">
        <p14:creationId xmlns:p14="http://schemas.microsoft.com/office/powerpoint/2010/main" val="6659260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smtClean="0"/>
              <a:t>Portable performance in OpenCL</a:t>
            </a:r>
            <a:endParaRPr lang="en-GB" dirty="0"/>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r>
              <a:rPr lang="en-GB" dirty="0" smtClean="0"/>
              <a:t>)</a:t>
            </a:r>
          </a:p>
          <a:p>
            <a:pPr>
              <a:lnSpc>
                <a:spcPct val="110000"/>
              </a:lnSpc>
            </a:pPr>
            <a:endParaRPr lang="en-GB" dirty="0"/>
          </a:p>
          <a:p>
            <a:pPr>
              <a:lnSpc>
                <a:spcPct val="110000"/>
              </a:lnSpc>
            </a:pPr>
            <a:r>
              <a:rPr lang="en-GB" dirty="0" smtClean="0"/>
              <a:t>But OpenCL provides a powerful framework for writing performance portable code</a:t>
            </a:r>
            <a:endParaRPr lang="en-GB" dirty="0"/>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Optimization issues</a:t>
            </a:r>
            <a:endParaRPr lang="en-GB" dirty="0"/>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a:t>
            </a:r>
            <a:r>
              <a:rPr lang="en-GB" dirty="0" smtClean="0"/>
              <a:t>work-items </a:t>
            </a:r>
            <a:r>
              <a:rPr lang="en-GB" dirty="0"/>
              <a:t>and </a:t>
            </a:r>
            <a:r>
              <a:rPr lang="en-GB" dirty="0" smtClean="0"/>
              <a:t>work-group </a:t>
            </a:r>
            <a:r>
              <a:rPr lang="en-GB" dirty="0"/>
              <a:t>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smtClean="0"/>
              <a:t>Work-item </a:t>
            </a:r>
            <a:r>
              <a:rPr lang="en-GB" dirty="0"/>
              <a:t>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a:t>
            </a:r>
            <a:r>
              <a:rPr lang="en-GB" dirty="0" smtClean="0"/>
              <a:t>executed (</a:t>
            </a:r>
            <a:r>
              <a:rPr lang="en-GB" i="1" dirty="0" smtClean="0"/>
              <a:t>branch divergence</a:t>
            </a:r>
            <a:r>
              <a:rPr lang="en-GB" dirty="0" smtClean="0"/>
              <a:t>), avoid </a:t>
            </a:r>
            <a:r>
              <a:rPr lang="en-GB" dirty="0"/>
              <a:t>where </a:t>
            </a:r>
            <a:r>
              <a:rPr lang="en-GB" dirty="0" smtClean="0"/>
              <a:t>possible (non-</a:t>
            </a:r>
            <a:r>
              <a:rPr lang="en-GB" dirty="0"/>
              <a:t>divergent </a:t>
            </a:r>
            <a:r>
              <a:rPr lang="en-GB" dirty="0" smtClean="0"/>
              <a:t>branches are termed </a:t>
            </a:r>
            <a:r>
              <a:rPr lang="en-GB" i="1" dirty="0" smtClean="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nano</a:t>
            </a:r>
            <a:r>
              <a:rPr lang="en-GB" b="1" dirty="0" smtClean="0">
                <a:solidFill>
                  <a:schemeClr val="accent6">
                    <a:lumMod val="75000"/>
                  </a:schemeClr>
                </a:solidFill>
                <a:latin typeface="Courier New Bold"/>
                <a:cs typeface="Courier New Bold"/>
              </a:rPr>
              <a:t> /etc/</a:t>
            </a:r>
            <a:r>
              <a:rPr lang="en-GB" b="1" dirty="0" err="1" smtClean="0">
                <a:solidFill>
                  <a:schemeClr val="accent6">
                    <a:lumMod val="75000"/>
                  </a:schemeClr>
                </a:solidFill>
                <a:latin typeface="Courier New Bold"/>
                <a:cs typeface="Courier New Bold"/>
              </a:rPr>
              <a:t>modprobe.d</a:t>
            </a:r>
            <a:r>
              <a:rPr lang="en-GB" b="1" dirty="0" smtClean="0">
                <a:solidFill>
                  <a:schemeClr val="accent6">
                    <a:lumMod val="75000"/>
                  </a:schemeClr>
                </a:solidFill>
                <a:latin typeface="Courier New Bold"/>
                <a:cs typeface="Courier New Bold"/>
              </a:rPr>
              <a:t>/</a:t>
            </a:r>
            <a:r>
              <a:rPr lang="en-GB" b="1" dirty="0" err="1" smtClean="0">
                <a:solidFill>
                  <a:schemeClr val="accent6">
                    <a:lumMod val="75000"/>
                  </a:schemeClr>
                </a:solidFill>
                <a:latin typeface="Courier New Bold"/>
                <a:cs typeface="Courier New Bold"/>
              </a:rPr>
              <a:t>blacklist.conf</a:t>
            </a:r>
            <a:endParaRPr lang="en-GB" b="1" dirty="0" smtClean="0">
              <a:solidFill>
                <a:schemeClr val="accent6">
                  <a:lumMod val="75000"/>
                </a:schemeClr>
              </a:solidFill>
              <a:latin typeface="Courier New Bold"/>
              <a:cs typeface="Courier New Bold"/>
            </a:endParaRPr>
          </a:p>
          <a:p>
            <a:pPr lvl="1"/>
            <a:r>
              <a:rPr lang="en-GB" dirty="0" smtClean="0"/>
              <a:t>Add the line: blacklist nouveau</a:t>
            </a:r>
          </a:p>
          <a:p>
            <a:r>
              <a:rPr lang="en-GB" dirty="0" smtClean="0"/>
              <a:t>Install some dependencies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-header-generic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NVIDIA driver from their website and unpack the download</a:t>
            </a:r>
          </a:p>
          <a:p>
            <a:r>
              <a:rPr lang="en-GB" dirty="0" smtClean="0"/>
              <a:t>In a virtual terminal (Ctrl+Alt+F1), stop the windows manager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service </a:t>
            </a:r>
            <a:r>
              <a:rPr lang="en-GB" b="1" dirty="0" err="1" smtClean="0">
                <a:solidFill>
                  <a:schemeClr val="accent6">
                    <a:lumMod val="75000"/>
                  </a:schemeClr>
                </a:solidFill>
                <a:latin typeface="Courier New Bold"/>
                <a:cs typeface="Courier New Bold"/>
              </a:rPr>
              <a:t>lightdm</a:t>
            </a:r>
            <a:r>
              <a:rPr lang="en-GB" b="1" dirty="0" smtClean="0">
                <a:solidFill>
                  <a:schemeClr val="accent6">
                    <a:lumMod val="75000"/>
                  </a:schemeClr>
                </a:solidFill>
                <a:latin typeface="Courier New Bold"/>
                <a:cs typeface="Courier New Bold"/>
              </a:rPr>
              <a:t> stop</a:t>
            </a:r>
          </a:p>
          <a:p>
            <a:r>
              <a:rPr lang="en-GB" dirty="0" smtClean="0"/>
              <a:t>Give the script run permissions then run it</a:t>
            </a:r>
          </a:p>
          <a:p>
            <a:pPr lvl="1"/>
            <a:r>
              <a:rPr lang="en-GB" b="1" dirty="0" err="1" smtClean="0">
                <a:solidFill>
                  <a:schemeClr val="accent6">
                    <a:lumMod val="75000"/>
                  </a:schemeClr>
                </a:solidFill>
                <a:latin typeface="Courier New Bold"/>
                <a:cs typeface="Courier New Bold"/>
              </a:rPr>
              <a:t>chmod</a:t>
            </a:r>
            <a:r>
              <a:rPr lang="en-GB" b="1" dirty="0" smtClean="0">
                <a:solidFill>
                  <a:schemeClr val="accent6">
                    <a:lumMod val="75000"/>
                  </a:schemeClr>
                </a:solidFill>
                <a:latin typeface="Courier New Bold"/>
                <a:cs typeface="Courier New Bold"/>
              </a:rPr>
              <a:t> +x *.run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./*.run</a:t>
            </a:r>
          </a:p>
          <a:p>
            <a:r>
              <a:rPr lang="en-GB" dirty="0" smtClean="0"/>
              <a:t>The pre-install test will fail – this is OK!</a:t>
            </a:r>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extLst>
      <p:ext uri="{BB962C8B-B14F-4D97-AF65-F5344CB8AC3E}">
        <p14:creationId xmlns:p14="http://schemas.microsoft.com/office/powerpoint/2010/main" val="220384612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a:t>
            </a:r>
            <a:r>
              <a:rPr lang="en-GB" dirty="0" smtClean="0"/>
              <a:t>is critical </a:t>
            </a:r>
            <a:r>
              <a:rPr lang="en-GB" dirty="0"/>
              <a:t>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smtClean="0">
                <a:latin typeface="Courier New Bold"/>
              </a:rPr>
              <a:t>	</a:t>
            </a:r>
            <a:r>
              <a:rPr lang="en-GB" b="1" dirty="0" err="1" smtClean="0">
                <a:solidFill>
                  <a:schemeClr val="accent2"/>
                </a:solidFill>
                <a:latin typeface="Courier New Bold"/>
              </a:rPr>
              <a:t>struct</a:t>
            </a:r>
            <a:r>
              <a:rPr lang="en-GB" b="1" dirty="0" smtClean="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a:t>
            </a:r>
            <a:r>
              <a:rPr lang="en-GB" dirty="0" smtClean="0"/>
              <a:t>may suit </a:t>
            </a:r>
            <a:r>
              <a:rPr lang="en-GB" dirty="0"/>
              <a:t>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smtClean="0">
                <a:solidFill>
                  <a:schemeClr val="accent1"/>
                </a:solidFill>
              </a:rPr>
              <a:t>Adjacent work-items like to access adjacent memory</a:t>
            </a:r>
            <a:endParaRPr lang="en-GB" dirty="0">
              <a:solidFill>
                <a:schemeClr val="accent1"/>
              </a:solidFill>
            </a:endParaRP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smtClean="0">
                <a:solidFill>
                  <a:schemeClr val="accent1"/>
                </a:solidFill>
              </a:rPr>
              <a:t>Individual work-items like to access adjacent memory</a:t>
            </a:r>
            <a:endParaRPr lang="en-GB" dirty="0">
              <a:solidFill>
                <a:schemeClr val="accent1"/>
              </a:solidFill>
            </a:endParaRPr>
          </a:p>
        </p:txBody>
      </p:sp>
    </p:spTree>
    <p:extLst>
      <p:ext uri="{BB962C8B-B14F-4D97-AF65-F5344CB8AC3E}">
        <p14:creationId xmlns:p14="http://schemas.microsoft.com/office/powerpoint/2010/main" val="36640846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Other optimisation tips</a:t>
            </a:r>
            <a:endParaRPr lang="en-GB" dirty="0"/>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smtClean="0">
                <a:solidFill>
                  <a:schemeClr val="accent6">
                    <a:lumMod val="75000"/>
                  </a:schemeClr>
                </a:solidFill>
              </a:rPr>
              <a:t>Occupancy </a:t>
            </a:r>
            <a:r>
              <a:rPr lang="en-GB" dirty="0" smtClean="0"/>
              <a:t>is </a:t>
            </a:r>
            <a:r>
              <a:rPr lang="en-GB" dirty="0"/>
              <a:t>a measure of how </a:t>
            </a:r>
            <a:r>
              <a:rPr lang="en-GB" dirty="0" smtClean="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smtClean="0"/>
              <a:t>Portable performance in OpenCL</a:t>
            </a:r>
            <a:endParaRPr lang="en-GB" dirty="0"/>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a:t>
            </a:r>
            <a:r>
              <a:rPr lang="en-GB" dirty="0" smtClean="0"/>
              <a:t>rely on specific </a:t>
            </a:r>
            <a:r>
              <a:rPr lang="en-GB" dirty="0"/>
              <a:t>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a:t>
            </a:r>
            <a:r>
              <a:rPr lang="en-GB" dirty="0" smtClean="0"/>
              <a:t>device</a:t>
            </a:r>
          </a:p>
          <a:p>
            <a:pPr lvl="1">
              <a:lnSpc>
                <a:spcPct val="110000"/>
              </a:lnSpc>
            </a:pPr>
            <a:r>
              <a:rPr lang="en-GB" dirty="0" smtClean="0"/>
              <a:t>Some OpenCL SDKs give useful feedback about how well they can compile your code (but you have to turn on this feedback)</a:t>
            </a:r>
            <a:endParaRPr lang="en-GB" dirty="0"/>
          </a:p>
          <a:p>
            <a:pPr>
              <a:lnSpc>
                <a:spcPct val="110000"/>
              </a:lnSpc>
            </a:pPr>
            <a:endParaRPr lang="en-GB" dirty="0"/>
          </a:p>
          <a:p>
            <a:pPr>
              <a:lnSpc>
                <a:spcPct val="110000"/>
              </a:lnSpc>
            </a:pPr>
            <a:r>
              <a:rPr lang="en-GB" dirty="0" smtClean="0"/>
              <a:t>It is a good idea to try your </a:t>
            </a:r>
            <a:r>
              <a:rPr lang="en-GB" dirty="0"/>
              <a:t>code on several different platforms to see what happens (profiling is good!)</a:t>
            </a:r>
          </a:p>
          <a:p>
            <a:pPr lvl="1">
              <a:lnSpc>
                <a:spcPct val="110000"/>
              </a:lnSpc>
            </a:pPr>
            <a:r>
              <a:rPr lang="en-GB" dirty="0"/>
              <a:t>At least two different GPUs (ideally different </a:t>
            </a:r>
            <a:r>
              <a:rPr lang="en-GB" dirty="0" smtClean="0"/>
              <a:t>vendors) </a:t>
            </a:r>
            <a:r>
              <a:rPr lang="en-GB" dirty="0"/>
              <a:t>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smtClean="0"/>
              <a:t>Advice for performance portability</a:t>
            </a:r>
            <a:endParaRPr lang="en-GB" dirty="0"/>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r>
              <a:rPr lang="en-GB" sz="2800" dirty="0" smtClean="0"/>
              <a:t>.</a:t>
            </a:r>
            <a:endParaRPr lang="en-GB" sz="2800" dirty="0"/>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smtClean="0"/>
              <a:t>C</a:t>
            </a:r>
            <a:endParaRPr lang="en-GB" sz="3200" dirty="0"/>
          </a:p>
        </p:txBody>
      </p:sp>
    </p:spTree>
    <p:extLst>
      <p:ext uri="{BB962C8B-B14F-4D97-AF65-F5344CB8AC3E}">
        <p14:creationId xmlns:p14="http://schemas.microsoft.com/office/powerpoint/2010/main" val="37570165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smtClean="0"/>
              <a:t>Advice for performance portability</a:t>
            </a:r>
            <a:endParaRPr lang="en-GB" dirty="0"/>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a:t>
            </a:r>
            <a:r>
              <a:rPr lang="en-GB" dirty="0" smtClean="0"/>
              <a:t>divide your </a:t>
            </a:r>
            <a:r>
              <a:rPr lang="en-GB" dirty="0"/>
              <a:t>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smtClean="0"/>
              <a:t>The host or devices may </a:t>
            </a:r>
            <a:r>
              <a:rPr lang="en-GB" dirty="0"/>
              <a:t>become busy (or quiet)</a:t>
            </a:r>
          </a:p>
          <a:p>
            <a:pPr>
              <a:lnSpc>
                <a:spcPct val="110000"/>
              </a:lnSpc>
            </a:pPr>
            <a:r>
              <a:rPr lang="en-GB" dirty="0" smtClean="0"/>
              <a:t>It is most </a:t>
            </a:r>
            <a:r>
              <a:rPr lang="en-GB" dirty="0"/>
              <a:t>important to keep the fastest devices busy</a:t>
            </a:r>
          </a:p>
          <a:p>
            <a:pPr lvl="1">
              <a:lnSpc>
                <a:spcPct val="110000"/>
              </a:lnSpc>
            </a:pPr>
            <a:r>
              <a:rPr lang="en-GB" dirty="0"/>
              <a:t>Less important if slower devices finish slightly earlier than faster </a:t>
            </a:r>
            <a:r>
              <a:rPr lang="en-GB" dirty="0" smtClean="0"/>
              <a:t>ones (and thus become idle)</a:t>
            </a:r>
            <a:endParaRPr lang="en-GB" dirty="0"/>
          </a:p>
          <a:p>
            <a:pPr>
              <a:lnSpc>
                <a:spcPct val="110000"/>
              </a:lnSpc>
            </a:pPr>
            <a:r>
              <a:rPr lang="en-GB" dirty="0" smtClean="0"/>
              <a:t>Avoid overloading </a:t>
            </a:r>
            <a:r>
              <a:rPr lang="en-GB" dirty="0"/>
              <a:t>the CPU </a:t>
            </a:r>
            <a:r>
              <a:rPr lang="en-GB" dirty="0" smtClean="0"/>
              <a:t>with both </a:t>
            </a:r>
            <a:r>
              <a:rPr lang="en-GB" dirty="0"/>
              <a:t>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Timing </a:t>
            </a:r>
            <a:r>
              <a:rPr lang="en-GB" dirty="0" err="1" smtClean="0"/>
              <a:t>microbenchmarks</a:t>
            </a:r>
            <a:r>
              <a:rPr lang="en-GB" dirty="0" smtClean="0"/>
              <a:t> (C)</a:t>
            </a:r>
            <a:endParaRPr lang="en-GB" dirty="0"/>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CL_PROFILING_COMMAND_START</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CL_PROFILING_COMMAND_END</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smtClean="0"/>
              <a:t>Advice for performance portability</a:t>
            </a:r>
            <a:endParaRPr lang="en-GB" dirty="0"/>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smtClean="0">
                <a:solidFill>
                  <a:schemeClr val="accent2"/>
                </a:solidFill>
              </a:rPr>
              <a:t>Optimal Work</a:t>
            </a:r>
            <a:r>
              <a:rPr lang="en-GB" dirty="0">
                <a:solidFill>
                  <a:schemeClr val="accent2"/>
                </a:solidFill>
              </a:rPr>
              <a:t>-</a:t>
            </a:r>
            <a:r>
              <a:rPr lang="en-GB" dirty="0" smtClean="0">
                <a:solidFill>
                  <a:schemeClr val="accent2"/>
                </a:solidFill>
              </a:rPr>
              <a:t>Group sizes </a:t>
            </a:r>
            <a:r>
              <a:rPr lang="en-GB" dirty="0">
                <a:solidFill>
                  <a:schemeClr val="accent2"/>
                </a:solidFill>
              </a:rPr>
              <a:t>will </a:t>
            </a:r>
            <a:r>
              <a:rPr lang="en-GB" dirty="0" smtClean="0">
                <a:solidFill>
                  <a:schemeClr val="accent2"/>
                </a:solidFill>
              </a:rPr>
              <a:t>differ between devices</a:t>
            </a:r>
            <a:endParaRPr lang="en-GB" dirty="0">
              <a:solidFill>
                <a:schemeClr val="accent2"/>
              </a:solidFill>
            </a:endParaRP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smtClean="0"/>
              <a:t>From </a:t>
            </a:r>
            <a:r>
              <a:rPr lang="en-GB" dirty="0" err="1"/>
              <a:t>OpenCL</a:t>
            </a:r>
            <a:r>
              <a:rPr lang="en-GB" dirty="0"/>
              <a:t> </a:t>
            </a:r>
            <a:r>
              <a:rPr lang="en-GB" dirty="0" smtClean="0"/>
              <a:t>v1.1 </a:t>
            </a:r>
            <a:r>
              <a:rPr lang="en-GB" dirty="0"/>
              <a:t>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a:t>
            </a:r>
            <a:r>
              <a:rPr lang="en-GB" dirty="0" smtClean="0"/>
              <a:t>results</a:t>
            </a:r>
          </a:p>
          <a:p>
            <a:pPr lvl="1">
              <a:lnSpc>
                <a:spcPct val="110000"/>
              </a:lnSpc>
            </a:pPr>
            <a:endParaRPr lang="en-GB" dirty="0"/>
          </a:p>
          <a:p>
            <a:pPr>
              <a:lnSpc>
                <a:spcPct val="110000"/>
              </a:lnSpc>
            </a:pPr>
            <a:r>
              <a:rPr lang="en-GB" sz="3800" b="1" dirty="0" smtClean="0">
                <a:solidFill>
                  <a:schemeClr val="accent2"/>
                </a:solidFill>
              </a:rPr>
              <a:t>Your </a:t>
            </a:r>
            <a:r>
              <a:rPr lang="en-GB" sz="3800" b="1" dirty="0">
                <a:solidFill>
                  <a:schemeClr val="accent2"/>
                </a:solidFill>
              </a:rPr>
              <a:t>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Tuning Knobs</a:t>
            </a:r>
            <a:br>
              <a:rPr lang="en-GB" dirty="0" smtClean="0"/>
            </a:br>
            <a:r>
              <a:rPr lang="en-GB" dirty="0" smtClean="0"/>
              <a:t>some general issues to think about</a:t>
            </a:r>
            <a:endParaRPr lang="en-GB" dirty="0"/>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smtClean="0"/>
              <a:t>Tiling size (work-group sizes, dimensionality etc.)</a:t>
            </a:r>
          </a:p>
          <a:p>
            <a:pPr lvl="1"/>
            <a:r>
              <a:rPr lang="en-GB" dirty="0" smtClean="0"/>
              <a:t>For block-based algorithms (e.g. matrix multiplication)</a:t>
            </a:r>
          </a:p>
          <a:p>
            <a:pPr lvl="1"/>
            <a:r>
              <a:rPr lang="en-GB" dirty="0" smtClean="0"/>
              <a:t>Different devices might run faster on different block sizes</a:t>
            </a:r>
          </a:p>
          <a:p>
            <a:r>
              <a:rPr lang="en-GB" dirty="0" smtClean="0"/>
              <a:t>Data layout</a:t>
            </a:r>
          </a:p>
          <a:p>
            <a:pPr lvl="1"/>
            <a:r>
              <a:rPr lang="en-GB" dirty="0" smtClean="0"/>
              <a:t>Array of Structures or Structure of Arrays (</a:t>
            </a:r>
            <a:r>
              <a:rPr lang="en-GB" dirty="0" err="1" smtClean="0"/>
              <a:t>AoS</a:t>
            </a:r>
            <a:r>
              <a:rPr lang="en-GB" dirty="0" smtClean="0"/>
              <a:t> vs. </a:t>
            </a:r>
            <a:r>
              <a:rPr lang="en-GB" dirty="0" err="1" smtClean="0"/>
              <a:t>SoA</a:t>
            </a:r>
            <a:r>
              <a:rPr lang="en-GB" dirty="0" smtClean="0"/>
              <a:t>)</a:t>
            </a:r>
          </a:p>
          <a:p>
            <a:pPr lvl="1"/>
            <a:r>
              <a:rPr lang="en-GB" dirty="0" smtClean="0"/>
              <a:t>Column or Row major</a:t>
            </a:r>
          </a:p>
          <a:p>
            <a:r>
              <a:rPr lang="en-GB" dirty="0" smtClean="0"/>
              <a:t>Caching and prefetching</a:t>
            </a:r>
          </a:p>
          <a:p>
            <a:pPr lvl="1"/>
            <a:r>
              <a:rPr lang="en-GB" dirty="0" smtClean="0"/>
              <a:t>Use of local memory or not</a:t>
            </a:r>
          </a:p>
          <a:p>
            <a:pPr lvl="1"/>
            <a:r>
              <a:rPr lang="en-GB" dirty="0" smtClean="0"/>
              <a:t>Extra loads and stores assist hardware cache?</a:t>
            </a:r>
          </a:p>
          <a:p>
            <a:r>
              <a:rPr lang="en-GB" dirty="0" smtClean="0"/>
              <a:t>Work-item / work-group data mapping</a:t>
            </a:r>
          </a:p>
          <a:p>
            <a:pPr lvl="1"/>
            <a:r>
              <a:rPr lang="en-GB" dirty="0" smtClean="0"/>
              <a:t>Related to data layout</a:t>
            </a:r>
          </a:p>
          <a:p>
            <a:pPr lvl="1"/>
            <a:r>
              <a:rPr lang="en-GB" dirty="0" smtClean="0"/>
              <a:t>Also how you parallelize the work</a:t>
            </a:r>
          </a:p>
          <a:p>
            <a:r>
              <a:rPr lang="en-GB" dirty="0" smtClean="0"/>
              <a:t>Operation-specific tuning</a:t>
            </a:r>
          </a:p>
          <a:p>
            <a:pPr lvl="1"/>
            <a:r>
              <a:rPr lang="en-GB" dirty="0" smtClean="0"/>
              <a:t>Specific hardware differences</a:t>
            </a:r>
          </a:p>
          <a:p>
            <a:pPr lvl="1"/>
            <a:r>
              <a:rPr lang="en-GB" dirty="0" smtClean="0"/>
              <a:t>Built-in trig / special function hardware</a:t>
            </a:r>
          </a:p>
          <a:p>
            <a:pPr lvl="1"/>
            <a:r>
              <a:rPr lang="en-GB" dirty="0" smtClean="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smtClean="0">
                <a:solidFill>
                  <a:schemeClr val="accent1"/>
                </a:solidFill>
              </a:rPr>
              <a:t>From Zhang, Sinclair II and </a:t>
            </a:r>
            <a:r>
              <a:rPr lang="en-GB" sz="1600" dirty="0" err="1" smtClean="0">
                <a:solidFill>
                  <a:schemeClr val="accent1"/>
                </a:solidFill>
              </a:rPr>
              <a:t>Chien</a:t>
            </a:r>
            <a:r>
              <a:rPr lang="en-GB" sz="1600" dirty="0" smtClean="0">
                <a:solidFill>
                  <a:schemeClr val="accent1"/>
                </a:solidFill>
              </a:rPr>
              <a:t>: Improving Performance Portability in OpenCL Programs – ISC13</a:t>
            </a:r>
            <a:endParaRPr lang="en-GB" sz="1600" dirty="0">
              <a:solidFill>
                <a:schemeClr val="accent1"/>
              </a:solidFill>
            </a:endParaRPr>
          </a:p>
        </p:txBody>
      </p:sp>
    </p:spTree>
    <p:extLst>
      <p:ext uri="{BB962C8B-B14F-4D97-AF65-F5344CB8AC3E}">
        <p14:creationId xmlns:p14="http://schemas.microsoft.com/office/powerpoint/2010/main" val="68088437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 tuning</a:t>
            </a:r>
            <a:endParaRPr lang="en-GB" dirty="0"/>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smtClean="0"/>
              <a:t>Q: How do you know what the </a:t>
            </a:r>
            <a:r>
              <a:rPr lang="en-GB" b="1" i="1" dirty="0" smtClean="0">
                <a:solidFill>
                  <a:schemeClr val="accent1"/>
                </a:solidFill>
              </a:rPr>
              <a:t>best</a:t>
            </a:r>
            <a:r>
              <a:rPr lang="en-GB" dirty="0" smtClean="0"/>
              <a:t> parameter values for your program are?</a:t>
            </a:r>
          </a:p>
          <a:p>
            <a:pPr lvl="1"/>
            <a:r>
              <a:rPr lang="en-GB" dirty="0" smtClean="0"/>
              <a:t>What is the best work-group size, for example</a:t>
            </a:r>
          </a:p>
          <a:p>
            <a:endParaRPr lang="en-GB" dirty="0"/>
          </a:p>
          <a:p>
            <a:r>
              <a:rPr lang="en-GB" dirty="0" smtClean="0"/>
              <a:t>A: Try them all! (Or a well chosen subset)</a:t>
            </a:r>
          </a:p>
          <a:p>
            <a:endParaRPr lang="en-GB" dirty="0"/>
          </a:p>
          <a:p>
            <a:r>
              <a:rPr lang="en-GB" dirty="0" smtClean="0"/>
              <a:t>This is where auto tuning comes in</a:t>
            </a:r>
          </a:p>
          <a:p>
            <a:pPr lvl="1"/>
            <a:r>
              <a:rPr lang="en-GB" dirty="0" smtClean="0"/>
              <a:t>Run through different combinations of parameter values and optimize the runtime (or another measure) of your program.</a:t>
            </a:r>
            <a:endParaRPr lang="en-GB" dirty="0"/>
          </a:p>
        </p:txBody>
      </p:sp>
    </p:spTree>
    <p:extLst>
      <p:ext uri="{BB962C8B-B14F-4D97-AF65-F5344CB8AC3E}">
        <p14:creationId xmlns:p14="http://schemas.microsoft.com/office/powerpoint/2010/main" val="1040689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smtClean="0"/>
              <a:t>Auto tuning example - Flamingo</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r>
              <a:rPr lang="en-GB" dirty="0" smtClean="0">
                <a:hlinkClick r:id="rId2"/>
              </a:rPr>
              <a:t>/</a:t>
            </a:r>
            <a:endParaRPr lang="en-GB" dirty="0" smtClean="0"/>
          </a:p>
          <a:p>
            <a:r>
              <a:rPr lang="en-GB" dirty="0" smtClean="0"/>
              <a:t>Python program which compiles your code with different parameter values, and calculates the “best” combination to use</a:t>
            </a:r>
          </a:p>
          <a:p>
            <a:r>
              <a:rPr lang="en-GB" dirty="0" smtClean="0"/>
              <a:t>Write a simple </a:t>
            </a:r>
            <a:r>
              <a:rPr lang="en-GB" dirty="0" err="1" smtClean="0"/>
              <a:t>config</a:t>
            </a:r>
            <a:r>
              <a:rPr lang="en-GB" dirty="0" smtClean="0"/>
              <a:t> file, and Flamingo will run your program with different values, and returns the best combination</a:t>
            </a:r>
          </a:p>
          <a:p>
            <a:r>
              <a:rPr lang="en-GB" dirty="0" smtClean="0"/>
              <a:t>Remember: scale down your problem so you don’t have to wait for “bad” values (less iterations, etc.)</a:t>
            </a:r>
            <a:endParaRPr lang="en-GB" dirty="0"/>
          </a:p>
        </p:txBody>
      </p:sp>
    </p:spTree>
    <p:extLst>
      <p:ext uri="{BB962C8B-B14F-4D97-AF65-F5344CB8AC3E}">
        <p14:creationId xmlns:p14="http://schemas.microsoft.com/office/powerpoint/2010/main" val="1697757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p>
          <a:p>
            <a:r>
              <a:rPr lang="en-GB" dirty="0" smtClean="0"/>
              <a:t>Install the </a:t>
            </a:r>
            <a:r>
              <a:rPr lang="en-GB" dirty="0" err="1" smtClean="0"/>
              <a:t>numpy</a:t>
            </a:r>
            <a:r>
              <a:rPr lang="en-GB" dirty="0" smtClean="0"/>
              <a:t> library</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python-</a:t>
            </a:r>
            <a:r>
              <a:rPr lang="en-GB" b="1" dirty="0" err="1" smtClean="0">
                <a:solidFill>
                  <a:schemeClr val="accent6">
                    <a:lumMod val="75000"/>
                  </a:schemeClr>
                </a:solidFill>
                <a:latin typeface="Courier New Bold"/>
                <a:cs typeface="Courier New Bold"/>
              </a:rPr>
              <a:t>numpy</a:t>
            </a:r>
            <a:endParaRPr lang="en-GB" b="1" dirty="0" smtClean="0">
              <a:solidFill>
                <a:schemeClr val="accent6">
                  <a:lumMod val="75000"/>
                </a:schemeClr>
              </a:solidFill>
              <a:latin typeface="Courier New Bold"/>
              <a:cs typeface="Courier New Bold"/>
            </a:endParaRPr>
          </a:p>
          <a:p>
            <a:r>
              <a:rPr lang="en-GB" dirty="0" smtClean="0"/>
              <a:t>Download the latest version from the </a:t>
            </a:r>
            <a:r>
              <a:rPr lang="en-GB" dirty="0" err="1" smtClean="0"/>
              <a:t>pyopencl</a:t>
            </a:r>
            <a:r>
              <a:rPr lang="en-GB" dirty="0" smtClean="0"/>
              <a:t> website</a:t>
            </a:r>
          </a:p>
          <a:p>
            <a:pPr lvl="1"/>
            <a:r>
              <a:rPr lang="en-GB" dirty="0" smtClean="0"/>
              <a:t>Extract the package with </a:t>
            </a:r>
            <a:r>
              <a:rPr lang="en-GB" dirty="0" smtClean="0">
                <a:solidFill>
                  <a:schemeClr val="accent6">
                    <a:lumMod val="75000"/>
                  </a:schemeClr>
                </a:solidFill>
                <a:latin typeface="Courier New Bold"/>
                <a:cs typeface="Courier New Bold"/>
              </a:rPr>
              <a:t>tar -</a:t>
            </a:r>
            <a:r>
              <a:rPr lang="en-GB" dirty="0" err="1" smtClean="0">
                <a:solidFill>
                  <a:schemeClr val="accent6">
                    <a:lumMod val="75000"/>
                  </a:schemeClr>
                </a:solidFill>
                <a:latin typeface="Courier New Bold"/>
                <a:cs typeface="Courier New Bold"/>
              </a:rPr>
              <a:t>zxf</a:t>
            </a:r>
            <a:endParaRPr lang="en-GB" dirty="0" smtClean="0">
              <a:solidFill>
                <a:schemeClr val="accent6">
                  <a:lumMod val="75000"/>
                </a:schemeClr>
              </a:solidFill>
              <a:latin typeface="Courier New Bold"/>
              <a:cs typeface="Courier New Bold"/>
            </a:endParaRPr>
          </a:p>
          <a:p>
            <a:r>
              <a:rPr lang="en-GB" dirty="0" smtClean="0"/>
              <a:t>Run to install as a local package</a:t>
            </a:r>
          </a:p>
          <a:p>
            <a:pPr lvl="1"/>
            <a:r>
              <a:rPr lang="en-GB" b="1" dirty="0" smtClean="0">
                <a:solidFill>
                  <a:schemeClr val="accent6">
                    <a:lumMod val="75000"/>
                  </a:schemeClr>
                </a:solidFill>
                <a:latin typeface="Courier New Bold"/>
                <a:cs typeface="Courier New Bold"/>
              </a:rPr>
              <a:t>python setup.py install --user</a:t>
            </a:r>
            <a:endParaRPr lang="en-GB" b="1" dirty="0">
              <a:solidFill>
                <a:schemeClr val="accent6">
                  <a:lumMod val="75000"/>
                </a:schemeClr>
              </a:solidFill>
              <a:latin typeface="Courier New Bold"/>
              <a:cs typeface="Courier New Bold"/>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Auto tuning - Example</a:t>
            </a:r>
            <a:endParaRPr lang="en-GB" dirty="0"/>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smtClean="0"/>
              <a:t>D2Q9 Lattice-Boltzmann</a:t>
            </a:r>
          </a:p>
          <a:p>
            <a:r>
              <a:rPr lang="en-GB" dirty="0" smtClean="0"/>
              <a:t>What is the best work-group size for a specific problem size (3000x2000) on a specific device (NVIDIA Tesla M2050)?</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smtClean="0">
                <a:solidFill>
                  <a:schemeClr val="accent2"/>
                </a:solidFill>
              </a:rPr>
              <a:t>X values</a:t>
            </a:r>
            <a:endParaRPr lang="en-GB" dirty="0">
              <a:solidFill>
                <a:schemeClr val="accent2"/>
              </a:solidFill>
            </a:endParaRP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smtClean="0">
                <a:solidFill>
                  <a:schemeClr val="accent2"/>
                </a:solidFill>
              </a:rPr>
              <a:t>Y values</a:t>
            </a:r>
            <a:endParaRPr lang="en-GB" dirty="0">
              <a:solidFill>
                <a:schemeClr val="accent2"/>
              </a:solidFill>
            </a:endParaRP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smtClean="0">
                <a:solidFill>
                  <a:schemeClr val="accent2"/>
                </a:solidFill>
              </a:rPr>
              <a:t>Runtimes – lower is better</a:t>
            </a:r>
            <a:endParaRPr lang="en-GB" dirty="0">
              <a:solidFill>
                <a:schemeClr val="accent2"/>
              </a:solidFill>
            </a:endParaRP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smtClean="0">
                <a:solidFill>
                  <a:schemeClr val="accent1"/>
                </a:solidFill>
              </a:rPr>
              <a:t>Best: 60x1</a:t>
            </a:r>
            <a:endParaRPr lang="en-GB" dirty="0">
              <a:solidFill>
                <a:schemeClr val="accent1"/>
              </a:solidFill>
            </a:endParaRP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smtClean="0"/>
              <a:t>Exercise 11: Optimize matrix multiplication</a:t>
            </a:r>
            <a:endParaRPr lang="en-GB" sz="3600" dirty="0"/>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smtClean="0">
                <a:solidFill>
                  <a:schemeClr val="accent2"/>
                </a:solidFill>
              </a:rPr>
              <a:t>Procedure</a:t>
            </a:r>
            <a:r>
              <a:rPr lang="en-GB" dirty="0">
                <a:solidFill>
                  <a:schemeClr val="accent2"/>
                </a:solidFill>
              </a:rPr>
              <a:t>: </a:t>
            </a:r>
          </a:p>
          <a:p>
            <a:pPr lvl="1"/>
            <a:r>
              <a:rPr lang="en-GB" dirty="0"/>
              <a:t>Optimize </a:t>
            </a:r>
            <a:r>
              <a:rPr lang="en-GB" dirty="0" smtClean="0"/>
              <a:t>a matrix multiply solution step </a:t>
            </a:r>
            <a:r>
              <a:rPr lang="en-GB" dirty="0"/>
              <a:t>by </a:t>
            </a:r>
            <a:r>
              <a:rPr lang="en-GB" dirty="0" smtClean="0"/>
              <a:t>step, </a:t>
            </a:r>
            <a:r>
              <a:rPr lang="en-GB" dirty="0"/>
              <a:t>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smtClean="0">
                <a:solidFill>
                  <a:schemeClr val="accent2"/>
                </a:solidFill>
              </a:rPr>
              <a:t>Expected </a:t>
            </a:r>
            <a:r>
              <a:rPr lang="en-GB" dirty="0">
                <a:solidFill>
                  <a:schemeClr val="accent2"/>
                </a:solidFill>
              </a:rPr>
              <a:t>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a:t>
            </a:r>
            <a:r>
              <a:rPr lang="en-GB" dirty="0" smtClean="0"/>
              <a:t>OpenCL performance</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10</a:t>
            </a:r>
            <a:endParaRPr lang="en-GB" dirty="0">
              <a:solidFill>
                <a:schemeClr val="tx1"/>
              </a:solidFill>
            </a:endParaRPr>
          </a:p>
        </p:txBody>
      </p:sp>
    </p:spTree>
    <p:extLst>
      <p:ext uri="{BB962C8B-B14F-4D97-AF65-F5344CB8AC3E}">
        <p14:creationId xmlns:p14="http://schemas.microsoft.com/office/powerpoint/2010/main" val="391611178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smtClean="0"/>
              <a:t>From Barcelona Supercomputing </a:t>
            </a:r>
            <a:r>
              <a:rPr lang="en-GB" dirty="0" err="1" smtClean="0"/>
              <a:t>Center</a:t>
            </a:r>
            <a:endParaRPr lang="en-GB" dirty="0" smtClean="0"/>
          </a:p>
          <a:p>
            <a:pPr lvl="1"/>
            <a:r>
              <a:rPr lang="en-GB" dirty="0">
                <a:hlinkClick r:id="rId2"/>
              </a:rPr>
              <a:t>http://</a:t>
            </a:r>
            <a:r>
              <a:rPr lang="en-GB" dirty="0" smtClean="0">
                <a:hlinkClick r:id="rId2"/>
              </a:rPr>
              <a:t>www.bsc.es/computer-sciences/performance-tools/trace-generation</a:t>
            </a:r>
            <a:endParaRPr lang="en-GB" dirty="0" smtClean="0"/>
          </a:p>
          <a:p>
            <a:pPr lvl="1"/>
            <a:r>
              <a:rPr lang="en-GB" dirty="0">
                <a:hlinkClick r:id="rId3"/>
              </a:rPr>
              <a:t>http://</a:t>
            </a:r>
            <a:r>
              <a:rPr lang="en-GB" dirty="0" smtClean="0">
                <a:hlinkClick r:id="rId3"/>
              </a:rPr>
              <a:t>www.bsc.es/computer-sciences/performance-tools/paraver</a:t>
            </a:r>
            <a:endParaRPr lang="en-GB" dirty="0"/>
          </a:p>
          <a:p>
            <a:r>
              <a:rPr lang="en-GB" dirty="0" smtClean="0"/>
              <a:t>Create and </a:t>
            </a:r>
            <a:r>
              <a:rPr lang="en-GB" dirty="0" err="1" smtClean="0"/>
              <a:t>analyze</a:t>
            </a:r>
            <a:r>
              <a:rPr lang="en-GB" dirty="0" smtClean="0"/>
              <a:t> traces of </a:t>
            </a:r>
            <a:r>
              <a:rPr lang="en-GB" dirty="0" err="1" smtClean="0"/>
              <a:t>OpenCL</a:t>
            </a:r>
            <a:r>
              <a:rPr lang="en-GB" dirty="0" smtClean="0"/>
              <a:t> programs</a:t>
            </a:r>
          </a:p>
          <a:p>
            <a:pPr lvl="1"/>
            <a:r>
              <a:rPr lang="en-GB" dirty="0" smtClean="0"/>
              <a:t>Also MPI, </a:t>
            </a:r>
            <a:r>
              <a:rPr lang="en-GB" dirty="0" err="1" smtClean="0"/>
              <a:t>OpenMP</a:t>
            </a:r>
            <a:endParaRPr lang="en-GB" dirty="0" smtClean="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smtClean="0"/>
          </a:p>
        </p:txBody>
      </p:sp>
    </p:spTree>
    <p:extLst>
      <p:ext uri="{BB962C8B-B14F-4D97-AF65-F5344CB8AC3E}">
        <p14:creationId xmlns:p14="http://schemas.microsoft.com/office/powerpoint/2010/main" val="29192323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smtClean="0"/>
              <a:t>Extrae</a:t>
            </a:r>
            <a:r>
              <a:rPr lang="en-GB" dirty="0" smtClean="0"/>
              <a:t> </a:t>
            </a:r>
            <a:r>
              <a:rPr lang="en-GB" i="1" dirty="0"/>
              <a:t>instruments</a:t>
            </a:r>
            <a:r>
              <a:rPr lang="en-GB" dirty="0"/>
              <a:t> your application and produces “</a:t>
            </a:r>
            <a:r>
              <a:rPr lang="en-GB" dirty="0" err="1"/>
              <a:t>timestamped</a:t>
            </a:r>
            <a:r>
              <a:rPr lang="en-GB" dirty="0"/>
              <a:t> events of runtime calls, performance counters and source code </a:t>
            </a:r>
            <a:r>
              <a:rPr lang="en-GB" dirty="0" smtClean="0"/>
              <a:t>references”</a:t>
            </a:r>
          </a:p>
          <a:p>
            <a:pPr marL="914400" lvl="1" indent="-514350"/>
            <a:r>
              <a:rPr lang="en-GB" dirty="0" smtClean="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smtClean="0"/>
              <a:t>Paraver</a:t>
            </a:r>
            <a:r>
              <a:rPr lang="en-GB" dirty="0" smtClean="0"/>
              <a:t> </a:t>
            </a:r>
            <a:r>
              <a:rPr lang="en-GB" dirty="0"/>
              <a:t>provides a way to view and </a:t>
            </a:r>
            <a:r>
              <a:rPr lang="en-GB" dirty="0" err="1"/>
              <a:t>analyze</a:t>
            </a:r>
            <a:r>
              <a:rPr lang="en-GB" dirty="0"/>
              <a:t> these </a:t>
            </a:r>
            <a:r>
              <a:rPr lang="en-GB" dirty="0" smtClean="0"/>
              <a:t>traces in a graphical way</a:t>
            </a:r>
            <a:endParaRPr lang="en-GB" dirty="0"/>
          </a:p>
          <a:p>
            <a:pPr lvl="1"/>
            <a:endParaRPr lang="en-GB" dirty="0" smtClean="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Important!</a:t>
            </a:r>
            <a:endParaRPr lang="en-GB" dirty="0"/>
          </a:p>
        </p:txBody>
      </p:sp>
      <p:sp>
        <p:nvSpPr>
          <p:cNvPr id="3" name="Content Placeholder 2"/>
          <p:cNvSpPr>
            <a:spLocks noGrp="1"/>
          </p:cNvSpPr>
          <p:nvPr>
            <p:ph idx="1"/>
          </p:nvPr>
        </p:nvSpPr>
        <p:spPr/>
        <p:txBody>
          <a:bodyPr>
            <a:normAutofit lnSpcReduction="10000"/>
          </a:bodyPr>
          <a:lstStyle/>
          <a:p>
            <a:r>
              <a:rPr lang="en-GB" dirty="0" smtClean="0"/>
              <a:t>At the moment NVIDIA® GPUs support up to </a:t>
            </a:r>
            <a:r>
              <a:rPr lang="en-GB" dirty="0" err="1" smtClean="0"/>
              <a:t>OpenCL</a:t>
            </a:r>
            <a:r>
              <a:rPr lang="en-GB" dirty="0" smtClean="0"/>
              <a:t> v1.1 and AMD® and Intel® support v1.2</a:t>
            </a:r>
          </a:p>
          <a:p>
            <a:r>
              <a:rPr lang="en-GB" dirty="0" smtClean="0"/>
              <a:t>If you want to profile on NVIDIA® devices you </a:t>
            </a:r>
            <a:r>
              <a:rPr lang="en-GB" b="1" dirty="0" smtClean="0"/>
              <a:t>must</a:t>
            </a:r>
            <a:r>
              <a:rPr lang="en-GB" dirty="0" smtClean="0"/>
              <a:t> compile </a:t>
            </a:r>
            <a:r>
              <a:rPr lang="en-GB" dirty="0" err="1" smtClean="0"/>
              <a:t>Extrae</a:t>
            </a:r>
            <a:r>
              <a:rPr lang="en-GB" dirty="0" smtClean="0"/>
              <a:t> against the NVIDIA headers and runtime otherwise v1.2 code will be used by </a:t>
            </a:r>
            <a:r>
              <a:rPr lang="en-GB" dirty="0" err="1" smtClean="0"/>
              <a:t>Extrae</a:t>
            </a:r>
            <a:r>
              <a:rPr lang="en-GB" dirty="0" smtClean="0"/>
              <a:t> internally which will cause the trace step to </a:t>
            </a:r>
            <a:r>
              <a:rPr lang="en-GB" dirty="0" err="1" smtClean="0"/>
              <a:t>segfault</a:t>
            </a:r>
            <a:endParaRPr lang="en-GB" dirty="0" smtClean="0"/>
          </a:p>
        </p:txBody>
      </p:sp>
    </p:spTree>
    <p:extLst>
      <p:ext uri="{BB962C8B-B14F-4D97-AF65-F5344CB8AC3E}">
        <p14:creationId xmlns:p14="http://schemas.microsoft.com/office/powerpoint/2010/main" val="205675494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Installing </a:t>
            </a:r>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smtClean="0"/>
              <a:t>Paraver</a:t>
            </a:r>
            <a:r>
              <a:rPr lang="en-GB" dirty="0" smtClean="0"/>
              <a:t> is easy to install on Linux</a:t>
            </a:r>
          </a:p>
          <a:p>
            <a:pPr lvl="1"/>
            <a:r>
              <a:rPr lang="en-GB" dirty="0" smtClean="0"/>
              <a:t>Just download and unpack the binary</a:t>
            </a:r>
          </a:p>
          <a:p>
            <a:r>
              <a:rPr lang="en-GB" dirty="0" err="1" smtClean="0"/>
              <a:t>Extrae</a:t>
            </a:r>
            <a:r>
              <a:rPr lang="en-GB" dirty="0" smtClean="0"/>
              <a:t> has some dependencies, some of which you’ll have to build from source</a:t>
            </a:r>
          </a:p>
          <a:p>
            <a:pPr lvl="1"/>
            <a:r>
              <a:rPr lang="en-GB" dirty="0" smtClean="0"/>
              <a:t>libxml2</a:t>
            </a:r>
          </a:p>
          <a:p>
            <a:pPr lvl="1"/>
            <a:r>
              <a:rPr lang="en-GB" dirty="0" err="1" smtClean="0"/>
              <a:t>binutils-dev</a:t>
            </a:r>
            <a:endParaRPr lang="en-GB" dirty="0" smtClean="0"/>
          </a:p>
          <a:p>
            <a:pPr lvl="1"/>
            <a:r>
              <a:rPr lang="en-GB" dirty="0" err="1" smtClean="0"/>
              <a:t>libunwind</a:t>
            </a:r>
            <a:endParaRPr lang="en-GB" dirty="0" smtClean="0"/>
          </a:p>
          <a:p>
            <a:pPr lvl="1"/>
            <a:r>
              <a:rPr lang="en-GB" dirty="0" smtClean="0"/>
              <a:t>PAPI</a:t>
            </a:r>
          </a:p>
          <a:p>
            <a:pPr lvl="1"/>
            <a:r>
              <a:rPr lang="en-GB" dirty="0" smtClean="0"/>
              <a:t>MPI (optional)</a:t>
            </a:r>
            <a:endParaRPr lang="en-GB" dirty="0"/>
          </a:p>
          <a:p>
            <a:r>
              <a:rPr lang="en-GB" dirty="0" smtClean="0"/>
              <a:t>Use something like the following command line to configure before “make &amp;&amp; make install”:</a:t>
            </a:r>
            <a:br>
              <a:rPr lang="en-GB" dirty="0" smtClean="0"/>
            </a:br>
            <a:endParaRPr lang="en-GB" sz="1800" dirty="0" smtClean="0"/>
          </a:p>
          <a:p>
            <a:pPr marL="457200" lvl="1" indent="0">
              <a:buNone/>
            </a:pPr>
            <a:r>
              <a:rPr lang="en-GB" dirty="0" smtClean="0">
                <a:latin typeface="Courier New Bold"/>
              </a:rPr>
              <a:t>./configure –-prefix=$HOME/</a:t>
            </a:r>
            <a:r>
              <a:rPr lang="en-GB" dirty="0" err="1" smtClean="0">
                <a:latin typeface="Courier New Bold"/>
              </a:rPr>
              <a:t>extrae</a:t>
            </a:r>
            <a:r>
              <a:rPr lang="en-GB" dirty="0" smtClean="0">
                <a:latin typeface="Courier New Bold"/>
              </a:rPr>
              <a:t> --with-</a:t>
            </a:r>
            <a:r>
              <a:rPr lang="en-GB" dirty="0" err="1" smtClean="0">
                <a:latin typeface="Courier New Bold"/>
              </a:rPr>
              <a:t>binutils</a:t>
            </a:r>
            <a:r>
              <a:rPr lang="en-GB" dirty="0" smtClean="0">
                <a:latin typeface="Courier New Bold"/>
              </a:rPr>
              <a:t>=$HOME --with-</a:t>
            </a:r>
            <a:r>
              <a:rPr lang="en-GB" dirty="0" err="1" smtClean="0">
                <a:latin typeface="Courier New Bold"/>
              </a:rPr>
              <a:t>papi</a:t>
            </a:r>
            <a:r>
              <a:rPr lang="en-GB" dirty="0" smtClean="0">
                <a:latin typeface="Courier New Bold"/>
              </a:rPr>
              <a:t>=$HOME --with-</a:t>
            </a:r>
            <a:r>
              <a:rPr lang="en-GB" dirty="0" err="1" smtClean="0">
                <a:latin typeface="Courier New Bold"/>
              </a:rPr>
              <a:t>mpi</a:t>
            </a:r>
            <a:r>
              <a:rPr lang="en-GB" dirty="0" smtClean="0">
                <a:latin typeface="Courier New Bold"/>
              </a:rPr>
              <a:t>=$HOME --without-</a:t>
            </a:r>
            <a:r>
              <a:rPr lang="en-GB" dirty="0" err="1" smtClean="0">
                <a:latin typeface="Courier New Bold"/>
              </a:rPr>
              <a:t>dyninst</a:t>
            </a:r>
            <a:r>
              <a:rPr lang="en-GB" dirty="0" smtClean="0">
                <a:latin typeface="Courier New Bold"/>
              </a:rPr>
              <a:t> --with-unwind=$HOME --with-</a:t>
            </a:r>
            <a:r>
              <a:rPr lang="en-GB" dirty="0" err="1" smtClean="0">
                <a:latin typeface="Courier New Bold"/>
              </a:rPr>
              <a:t>opencl</a:t>
            </a:r>
            <a:r>
              <a:rPr lang="en-GB" dirty="0" smtClean="0">
                <a:latin typeface="Courier New Bold"/>
              </a:rPr>
              <a:t>=/</a:t>
            </a:r>
            <a:r>
              <a:rPr lang="en-GB" dirty="0" err="1" smtClean="0">
                <a:latin typeface="Courier New Bold"/>
              </a:rPr>
              <a:t>usr</a:t>
            </a:r>
            <a:r>
              <a:rPr lang="en-GB" dirty="0" smtClean="0">
                <a:latin typeface="Courier New Bold"/>
              </a:rPr>
              <a:t>/local/ --with-</a:t>
            </a:r>
            <a:r>
              <a:rPr lang="en-GB" dirty="0" err="1" smtClean="0">
                <a:latin typeface="Courier New Bold"/>
              </a:rPr>
              <a:t>opencl</a:t>
            </a:r>
            <a:r>
              <a:rPr lang="en-GB" dirty="0" smtClean="0">
                <a:latin typeface="Courier New Bold"/>
              </a:rPr>
              <a:t>-libs=/</a:t>
            </a:r>
            <a:r>
              <a:rPr lang="en-GB" dirty="0" err="1" smtClean="0">
                <a:latin typeface="Courier New Bold"/>
              </a:rPr>
              <a:t>usr</a:t>
            </a:r>
            <a:r>
              <a:rPr lang="en-GB" dirty="0" smtClean="0">
                <a:latin typeface="Courier New Bold"/>
              </a:rPr>
              <a:t>/lib64</a:t>
            </a:r>
          </a:p>
        </p:txBody>
      </p:sp>
    </p:spTree>
    <p:extLst>
      <p:ext uri="{BB962C8B-B14F-4D97-AF65-F5344CB8AC3E}">
        <p14:creationId xmlns:p14="http://schemas.microsoft.com/office/powerpoint/2010/main" val="19156591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1 – tracing your code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Copy the trace.sh script from </a:t>
            </a:r>
            <a:r>
              <a:rPr lang="en-GB" dirty="0" err="1" smtClean="0"/>
              <a:t>extrae</a:t>
            </a:r>
            <a:r>
              <a:rPr lang="en-GB" dirty="0" smtClean="0"/>
              <a:t>/share/example/OPENCL to your project directory</a:t>
            </a:r>
          </a:p>
          <a:p>
            <a:pPr lvl="1"/>
            <a:r>
              <a:rPr lang="en-GB" dirty="0" smtClean="0"/>
              <a:t>This sets up a few environment variables and then runs your compiled binary</a:t>
            </a:r>
          </a:p>
          <a:p>
            <a:r>
              <a:rPr lang="en-GB" dirty="0" smtClean="0"/>
              <a:t>Copy the extrae.xml file from the same location to your project directory</a:t>
            </a:r>
          </a:p>
          <a:p>
            <a:pPr lvl="1"/>
            <a:r>
              <a:rPr lang="en-GB" dirty="0" smtClean="0"/>
              <a:t>This gives some instructions to </a:t>
            </a:r>
            <a:r>
              <a:rPr lang="en-GB" dirty="0" err="1" smtClean="0"/>
              <a:t>Extrae</a:t>
            </a:r>
            <a:r>
              <a:rPr lang="en-GB" dirty="0" smtClean="0"/>
              <a:t> as to how to profile your code</a:t>
            </a:r>
          </a:p>
          <a:p>
            <a:pPr lvl="1"/>
            <a:r>
              <a:rPr lang="en-GB" dirty="0" smtClean="0"/>
              <a:t>Lots of options here – see their user guide</a:t>
            </a:r>
          </a:p>
          <a:p>
            <a:pPr lvl="1"/>
            <a:r>
              <a:rPr lang="en-GB" dirty="0" smtClean="0"/>
              <a:t>The default they provide is fine to use to begin with</a:t>
            </a:r>
          </a:p>
          <a:p>
            <a:r>
              <a:rPr lang="en-GB" dirty="0" smtClean="0"/>
              <a:t>Trace!</a:t>
            </a:r>
          </a:p>
          <a:p>
            <a:pPr lvl="1"/>
            <a:r>
              <a:rPr lang="en-GB" b="1" dirty="0" smtClean="0">
                <a:latin typeface="Courier New"/>
                <a:cs typeface="Courier New"/>
              </a:rPr>
              <a:t>./trace.sh ./</a:t>
            </a:r>
            <a:r>
              <a:rPr lang="en-GB" b="1" dirty="0" err="1" smtClean="0">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2 – visualize the trace</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smtClean="0"/>
              <a:t>Extrae</a:t>
            </a:r>
            <a:r>
              <a:rPr lang="en-GB" dirty="0" smtClean="0"/>
              <a:t> produces a number of files</a:t>
            </a:r>
          </a:p>
          <a:p>
            <a:pPr lvl="1"/>
            <a:r>
              <a:rPr lang="en-GB" dirty="0" smtClean="0"/>
              <a:t>.</a:t>
            </a:r>
            <a:r>
              <a:rPr lang="en-GB" dirty="0" err="1" smtClean="0"/>
              <a:t>prv</a:t>
            </a:r>
            <a:r>
              <a:rPr lang="en-GB" dirty="0" smtClean="0"/>
              <a:t>, .</a:t>
            </a:r>
            <a:r>
              <a:rPr lang="en-GB" dirty="0" err="1" smtClean="0"/>
              <a:t>pcf</a:t>
            </a:r>
            <a:r>
              <a:rPr lang="en-GB" dirty="0" smtClean="0"/>
              <a:t>, .row, etc…</a:t>
            </a:r>
          </a:p>
          <a:p>
            <a:r>
              <a:rPr lang="en-GB" dirty="0" smtClean="0"/>
              <a:t>Run </a:t>
            </a:r>
            <a:r>
              <a:rPr lang="en-GB" dirty="0" err="1" smtClean="0"/>
              <a:t>Paraver</a:t>
            </a:r>
            <a:endParaRPr lang="en-GB" dirty="0" smtClean="0"/>
          </a:p>
          <a:p>
            <a:pPr lvl="1"/>
            <a:r>
              <a:rPr lang="en-GB" b="1" dirty="0" smtClean="0">
                <a:latin typeface="Courier New"/>
                <a:cs typeface="Courier New"/>
              </a:rPr>
              <a:t>./</a:t>
            </a:r>
            <a:r>
              <a:rPr lang="en-GB" b="1" dirty="0" err="1" smtClean="0">
                <a:latin typeface="Courier New"/>
                <a:cs typeface="Courier New"/>
              </a:rPr>
              <a:t>wxparaver</a:t>
            </a:r>
            <a:r>
              <a:rPr lang="en-GB" b="1" dirty="0" smtClean="0">
                <a:latin typeface="Courier New"/>
                <a:cs typeface="Courier New"/>
              </a:rPr>
              <a:t>-&lt;version&gt;/bin/</a:t>
            </a:r>
            <a:r>
              <a:rPr lang="en-GB" b="1" dirty="0" err="1" smtClean="0">
                <a:latin typeface="Courier New"/>
                <a:cs typeface="Courier New"/>
              </a:rPr>
              <a:t>wxparaver</a:t>
            </a:r>
            <a:endParaRPr lang="en-GB" b="1" dirty="0" smtClean="0">
              <a:latin typeface="Courier New"/>
              <a:cs typeface="Courier New"/>
            </a:endParaRPr>
          </a:p>
          <a:p>
            <a:r>
              <a:rPr lang="en-GB" dirty="0" smtClean="0"/>
              <a:t>Load in the trace</a:t>
            </a:r>
          </a:p>
          <a:p>
            <a:pPr lvl="1"/>
            <a:r>
              <a:rPr lang="en-GB" dirty="0" smtClean="0"/>
              <a:t>File –&gt; Load Trace -&gt; Select the .</a:t>
            </a:r>
            <a:r>
              <a:rPr lang="en-GB" dirty="0" err="1" smtClean="0"/>
              <a:t>prv</a:t>
            </a:r>
            <a:r>
              <a:rPr lang="en-GB" dirty="0" smtClean="0"/>
              <a:t> file</a:t>
            </a:r>
          </a:p>
          <a:p>
            <a:r>
              <a:rPr lang="en-GB" dirty="0" smtClean="0"/>
              <a:t>Load in the provided </a:t>
            </a:r>
            <a:r>
              <a:rPr lang="en-GB" dirty="0" err="1" smtClean="0"/>
              <a:t>OpenCL</a:t>
            </a:r>
            <a:r>
              <a:rPr lang="en-GB" dirty="0" smtClean="0"/>
              <a:t> view </a:t>
            </a:r>
            <a:r>
              <a:rPr lang="en-GB" dirty="0" err="1" smtClean="0"/>
              <a:t>config</a:t>
            </a:r>
            <a:r>
              <a:rPr lang="en-GB" dirty="0" smtClean="0"/>
              <a:t> file</a:t>
            </a:r>
          </a:p>
          <a:p>
            <a:pPr lvl="1"/>
            <a:r>
              <a:rPr lang="en-GB" dirty="0" smtClean="0"/>
              <a:t>File -&gt; Load configuration -&gt; </a:t>
            </a:r>
            <a:r>
              <a:rPr lang="en-GB" dirty="0" err="1" smtClean="0"/>
              <a:t>wxparaver</a:t>
            </a:r>
            <a:r>
              <a:rPr lang="en-GB" dirty="0" smtClean="0"/>
              <a:t>-&lt;version&gt;/</a:t>
            </a:r>
            <a:r>
              <a:rPr lang="en-GB" dirty="0" err="1" smtClean="0"/>
              <a:t>cfgs</a:t>
            </a:r>
            <a:r>
              <a:rPr lang="en-GB" dirty="0" smtClean="0"/>
              <a:t>/</a:t>
            </a:r>
            <a:r>
              <a:rPr lang="en-GB" dirty="0" err="1" smtClean="0"/>
              <a:t>OpenCL</a:t>
            </a:r>
            <a:r>
              <a:rPr lang="en-GB" dirty="0" smtClean="0"/>
              <a:t>/views/</a:t>
            </a:r>
            <a:r>
              <a:rPr lang="en-GB" dirty="0" err="1" smtClean="0"/>
              <a:t>opencl_call.cfg</a:t>
            </a:r>
            <a:endParaRPr lang="en-GB" dirty="0" smtClean="0"/>
          </a:p>
          <a:p>
            <a:r>
              <a:rPr lang="en-GB" dirty="0" smtClean="0"/>
              <a:t>The traces appear as three windows</a:t>
            </a:r>
          </a:p>
          <a:p>
            <a:pPr marL="971550" lvl="1" indent="-514350">
              <a:buFont typeface="+mj-lt"/>
              <a:buAutoNum type="arabicPeriod"/>
            </a:pPr>
            <a:r>
              <a:rPr lang="en-GB" dirty="0" err="1" smtClean="0"/>
              <a:t>OpenCL</a:t>
            </a:r>
            <a:r>
              <a:rPr lang="en-GB" dirty="0" smtClean="0"/>
              <a:t> call in host - timings of API calls</a:t>
            </a:r>
          </a:p>
          <a:p>
            <a:pPr marL="971550" lvl="1" indent="-514350">
              <a:buFont typeface="+mj-lt"/>
              <a:buAutoNum type="arabicPeriod"/>
            </a:pPr>
            <a:r>
              <a:rPr lang="en-GB" dirty="0" smtClean="0"/>
              <a:t>Kernel Name – run times of kernel executions</a:t>
            </a:r>
          </a:p>
          <a:p>
            <a:pPr marL="971550" lvl="1" indent="-514350">
              <a:buFont typeface="+mj-lt"/>
              <a:buAutoNum type="arabicPeriod"/>
            </a:pPr>
            <a:r>
              <a:rPr lang="en-GB" dirty="0" err="1" smtClean="0"/>
              <a:t>OpenCL</a:t>
            </a:r>
            <a:r>
              <a:rPr lang="en-GB" dirty="0" smtClean="0"/>
              <a:t> call in accelerator – information about total compute </a:t>
            </a:r>
            <a:r>
              <a:rPr lang="en-GB" dirty="0" err="1" smtClean="0"/>
              <a:t>vs</a:t>
            </a:r>
            <a:r>
              <a:rPr lang="en-GB" dirty="0" smtClean="0"/>
              <a:t> memory transfer times</a:t>
            </a:r>
          </a:p>
        </p:txBody>
      </p:sp>
    </p:spTree>
    <p:extLst>
      <p:ext uri="{BB962C8B-B14F-4D97-AF65-F5344CB8AC3E}">
        <p14:creationId xmlns:p14="http://schemas.microsoft.com/office/powerpoint/2010/main" val="126796984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a:cs typeface="Courier New Bold"/>
              </a:rPr>
              <a:t>–l OpenCL</a:t>
            </a: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a:cs typeface="Courier New Bold"/>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a:cs typeface="Courier New Bold"/>
              </a:rPr>
              <a:t>–L</a:t>
            </a:r>
            <a:r>
              <a:rPr lang="en-GB" b="1" dirty="0" smtClean="0">
                <a:solidFill>
                  <a:schemeClr val="accent6">
                    <a:lumMod val="75000"/>
                  </a:schemeClr>
                </a:solidFill>
              </a:rPr>
              <a:t> </a:t>
            </a:r>
            <a:r>
              <a:rPr lang="en-GB" dirty="0" smtClean="0"/>
              <a:t>flag</a:t>
            </a:r>
          </a:p>
          <a:p>
            <a:pPr>
              <a:lnSpc>
                <a:spcPct val="110000"/>
              </a:lnSpc>
            </a:pPr>
            <a:r>
              <a:rPr lang="en-GB" dirty="0" smtClean="0"/>
              <a:t>Make sure you are using a recent enough version of </a:t>
            </a:r>
            <a:r>
              <a:rPr lang="en-GB" dirty="0" err="1" smtClean="0"/>
              <a:t>gcc</a:t>
            </a:r>
            <a:r>
              <a:rPr lang="en-GB" dirty="0" smtClean="0"/>
              <a:t>/g++ - at least v4.7 is required to use the OpenCL C++ API (which needs C++11 support)</a:t>
            </a:r>
            <a:endParaRPr lang="en-GB"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 Tips</a:t>
            </a:r>
            <a:endParaRPr lang="en-GB" dirty="0"/>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smtClean="0"/>
              <a:t>Show what the colours represent</a:t>
            </a:r>
          </a:p>
          <a:p>
            <a:pPr lvl="1"/>
            <a:r>
              <a:rPr lang="en-GB" dirty="0" smtClean="0"/>
              <a:t>Right click -&gt; Info Panel</a:t>
            </a:r>
          </a:p>
          <a:p>
            <a:r>
              <a:rPr lang="en-GB" dirty="0" smtClean="0"/>
              <a:t>Zoom in to examine specific areas of interest</a:t>
            </a:r>
          </a:p>
          <a:p>
            <a:pPr lvl="1"/>
            <a:r>
              <a:rPr lang="en-GB" dirty="0" smtClean="0"/>
              <a:t>Highlight a section of the trace to populate the timeline window</a:t>
            </a:r>
          </a:p>
          <a:p>
            <a:r>
              <a:rPr lang="en-GB" dirty="0" smtClean="0"/>
              <a:t>Tabulate the data – numerical timings of API calls</a:t>
            </a:r>
          </a:p>
          <a:p>
            <a:pPr lvl="1"/>
            <a:r>
              <a:rPr lang="en-GB" dirty="0" smtClean="0"/>
              <a:t>Select a timeline in the </a:t>
            </a:r>
            <a:r>
              <a:rPr lang="en-GB" dirty="0" err="1" smtClean="0"/>
              <a:t>Paraver</a:t>
            </a:r>
            <a:r>
              <a:rPr lang="en-GB" dirty="0" smtClean="0"/>
              <a:t> main window, click on the ‘New Histogram’ icon and select OK</a:t>
            </a:r>
          </a:p>
          <a:p>
            <a:r>
              <a:rPr lang="en-GB" dirty="0" smtClean="0"/>
              <a:t>Powerful software – can also pick up your MPI communications</a:t>
            </a:r>
          </a:p>
          <a:p>
            <a:r>
              <a:rPr lang="en-GB" dirty="0" smtClean="0"/>
              <a:t>Perform calculations with the data – see the </a:t>
            </a:r>
            <a:r>
              <a:rPr lang="en-GB" dirty="0" err="1" smtClean="0"/>
              <a:t>Paraver</a:t>
            </a:r>
            <a:r>
              <a:rPr lang="en-GB" dirty="0" smtClean="0"/>
              <a:t> user guide</a:t>
            </a:r>
            <a:endParaRPr lang="en-GB" dirty="0"/>
          </a:p>
        </p:txBody>
      </p:sp>
    </p:spTree>
    <p:extLst>
      <p:ext uri="{BB962C8B-B14F-4D97-AF65-F5344CB8AC3E}">
        <p14:creationId xmlns:p14="http://schemas.microsoft.com/office/powerpoint/2010/main" val="139309066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Platform specific profilers</a:t>
            </a:r>
            <a:endParaRPr lang="en-GB" dirty="0"/>
          </a:p>
        </p:txBody>
      </p:sp>
      <p:sp>
        <p:nvSpPr>
          <p:cNvPr id="3" name="Content Placeholder 2"/>
          <p:cNvSpPr>
            <a:spLocks noGrp="1"/>
          </p:cNvSpPr>
          <p:nvPr>
            <p:ph idx="1"/>
          </p:nvPr>
        </p:nvSpPr>
        <p:spPr/>
        <p:txBody>
          <a:bodyPr/>
          <a:lstStyle/>
          <a:p>
            <a:r>
              <a:rPr lang="en-GB" dirty="0" smtClean="0"/>
              <a:t>More information can be obtained about your </a:t>
            </a:r>
            <a:r>
              <a:rPr lang="en-GB" dirty="0" err="1" smtClean="0"/>
              <a:t>OpenCL</a:t>
            </a:r>
            <a:r>
              <a:rPr lang="en-GB" dirty="0" smtClean="0"/>
              <a:t> program by profiling it using the hardware vendors dedicated profilers</a:t>
            </a:r>
          </a:p>
          <a:p>
            <a:endParaRPr lang="en-GB" dirty="0"/>
          </a:p>
          <a:p>
            <a:r>
              <a:rPr lang="en-GB" dirty="0" err="1" smtClean="0"/>
              <a:t>OpenCL</a:t>
            </a:r>
            <a:r>
              <a:rPr lang="en-GB" dirty="0" smtClean="0"/>
              <a:t> profiling can be done with Events in the API itself for specific profiling of queues and kernel calls</a:t>
            </a:r>
            <a:endParaRPr lang="en-GB" dirty="0"/>
          </a:p>
        </p:txBody>
      </p:sp>
    </p:spTree>
    <p:extLst>
      <p:ext uri="{BB962C8B-B14F-4D97-AF65-F5344CB8AC3E}">
        <p14:creationId xmlns:p14="http://schemas.microsoft.com/office/powerpoint/2010/main" val="282629511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NVIDIA Visual Profiler®</a:t>
            </a:r>
            <a:endParaRPr lang="en-GB" dirty="0"/>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prstClr val="black"/>
                </a:solidFill>
              </a:rPr>
              <a:t>This gives us information about:</a:t>
            </a:r>
          </a:p>
          <a:p>
            <a:r>
              <a:rPr lang="en-GB" sz="3100" dirty="0" smtClean="0">
                <a:solidFill>
                  <a:prstClr val="black"/>
                </a:solidFill>
              </a:rPr>
              <a:t>Device occupancy</a:t>
            </a:r>
          </a:p>
          <a:p>
            <a:r>
              <a:rPr lang="en-GB" sz="3100" dirty="0" smtClean="0">
                <a:solidFill>
                  <a:prstClr val="black"/>
                </a:solidFill>
              </a:rPr>
              <a:t>Memory bandwidth(between host and device)</a:t>
            </a:r>
          </a:p>
          <a:p>
            <a:endParaRPr lang="en-GB" sz="3100" dirty="0" smtClean="0">
              <a:solidFill>
                <a:prstClr val="black"/>
              </a:solidFill>
            </a:endParaRPr>
          </a:p>
          <a:p>
            <a:endParaRPr lang="en-GB" sz="3100" dirty="0" smtClean="0">
              <a:solidFill>
                <a:prstClr val="black"/>
              </a:solidFill>
            </a:endParaRPr>
          </a:p>
          <a:p>
            <a:r>
              <a:rPr lang="en-GB" sz="3100" dirty="0" smtClean="0">
                <a:solidFill>
                  <a:prstClr val="black"/>
                </a:solidFill>
              </a:rPr>
              <a:t>Number of registers uses</a:t>
            </a:r>
          </a:p>
          <a:p>
            <a:r>
              <a:rPr lang="en-GB" sz="3100" dirty="0" smtClean="0">
                <a:solidFill>
                  <a:prstClr val="black"/>
                </a:solidFill>
              </a:rPr>
              <a:t>Timeline of kernel executions and memory copies</a:t>
            </a:r>
          </a:p>
          <a:p>
            <a:r>
              <a:rPr lang="en-GB" sz="3100" dirty="0" smtClean="0">
                <a:solidFill>
                  <a:prstClr val="black"/>
                </a:solidFill>
              </a:rPr>
              <a:t>Etc…</a:t>
            </a:r>
            <a:endParaRPr lang="en-GB" sz="3100" dirty="0">
              <a:solidFill>
                <a:prstClr val="black"/>
              </a:solidFill>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smtClean="0">
                <a:solidFill>
                  <a:prstClr val="black"/>
                </a:solidFill>
              </a:rPr>
              <a:t>Start a new session:</a:t>
            </a:r>
          </a:p>
          <a:p>
            <a:endParaRPr lang="en-GB" sz="2000" dirty="0" smtClean="0">
              <a:solidFill>
                <a:prstClr val="black"/>
              </a:solidFill>
            </a:endParaRPr>
          </a:p>
          <a:p>
            <a:r>
              <a:rPr lang="en-GB" sz="2000" dirty="0" smtClean="0">
                <a:solidFill>
                  <a:prstClr val="black"/>
                </a:solidFill>
              </a:rPr>
              <a:t>Follow the wizard, selecting the compiled binary in the File box (you do not need to make any code or compiler modifications). You can leave the other options as the default.</a:t>
            </a:r>
          </a:p>
          <a:p>
            <a:r>
              <a:rPr lang="en-GB" sz="2000" dirty="0" smtClean="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smtClean="0">
                <a:solidFill>
                  <a:srgbClr val="4F81BD"/>
                </a:solidFill>
              </a:rPr>
              <a:t>Kernels</a:t>
            </a:r>
            <a:endParaRPr lang="en-GB" sz="2000" dirty="0">
              <a:solidFill>
                <a:srgbClr val="4F81BD"/>
              </a:solidFill>
            </a:endParaRP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smtClean="0">
                <a:solidFill>
                  <a:srgbClr val="4F81BD"/>
                </a:solidFill>
              </a:rPr>
              <a:t>Each invocation of the kernel is pictured as a box</a:t>
            </a:r>
            <a:endParaRPr lang="en-GB" sz="2000" dirty="0">
              <a:solidFill>
                <a:srgbClr val="4F81BD"/>
              </a:solidFill>
            </a:endParaRP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Profiling from the command line</a:t>
            </a:r>
            <a:endParaRPr lang="en-GB" dirty="0"/>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smtClean="0"/>
              <a:t>NVIDIA® also </a:t>
            </a:r>
            <a:r>
              <a:rPr lang="en-US" dirty="0"/>
              <a:t>have </a:t>
            </a:r>
            <a:r>
              <a:rPr lang="en-US" dirty="0" err="1" smtClean="0">
                <a:solidFill>
                  <a:schemeClr val="accent3"/>
                </a:solidFill>
                <a:latin typeface="Letter Gothic Std"/>
              </a:rPr>
              <a:t>nvprof</a:t>
            </a:r>
            <a:r>
              <a:rPr lang="en-US" dirty="0" smtClean="0">
                <a:solidFill>
                  <a:schemeClr val="accent3"/>
                </a:solidFill>
              </a:rPr>
              <a:t> </a:t>
            </a:r>
            <a:r>
              <a:rPr lang="en-US" dirty="0"/>
              <a:t>and 'Command Line Profiler’</a:t>
            </a:r>
          </a:p>
          <a:p>
            <a:pPr>
              <a:lnSpc>
                <a:spcPct val="120000"/>
              </a:lnSpc>
            </a:pPr>
            <a:r>
              <a:rPr lang="en-US" dirty="0" err="1"/>
              <a:t>nvprof</a:t>
            </a:r>
            <a:r>
              <a:rPr lang="en-US" dirty="0"/>
              <a:t> available with </a:t>
            </a:r>
            <a:r>
              <a:rPr lang="en-US" dirty="0" smtClean="0"/>
              <a:t>CUDA™ </a:t>
            </a:r>
            <a:r>
              <a:rPr lang="en-US" dirty="0"/>
              <a:t>5.0 onwards, but currently lacks driver support for OpenCL profiling</a:t>
            </a:r>
          </a:p>
          <a:p>
            <a:pPr>
              <a:lnSpc>
                <a:spcPct val="120000"/>
              </a:lnSpc>
            </a:pPr>
            <a:r>
              <a:rPr lang="en-US" dirty="0"/>
              <a:t>The legacy command-line profiler can be invoked using environment variables</a:t>
            </a:r>
            <a:r>
              <a:rPr lang="en-US" dirty="0" smtClean="0"/>
              <a: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a:t>
            </a:r>
            <a:r>
              <a:rPr lang="en-US" dirty="0" smtClean="0">
                <a:latin typeface="Courier New Bold"/>
              </a:rPr>
              <a:t>COMPUTE_PROFILE=1</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COMPUTE_PROFILE_LOG=&lt;output file</a:t>
            </a:r>
            <a:r>
              <a:rPr lang="en-US" dirty="0" smtClean="0">
                <a:latin typeface="Courier New Bold"/>
              </a:rPr>
              <a:t>&gt;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smtClean="0">
                <a:solidFill>
                  <a:schemeClr val="tx2"/>
                </a:solidFill>
                <a:latin typeface="Courier New Bold"/>
              </a:rPr>
              <a:t>nvprof</a:t>
            </a:r>
            <a:r>
              <a:rPr lang="en-US" dirty="0" smtClean="0">
                <a:solidFill>
                  <a:schemeClr val="tx2"/>
                </a:solidFill>
                <a:latin typeface="Courier New Bold"/>
              </a:rPr>
              <a:t> </a:t>
            </a:r>
            <a:r>
              <a:rPr lang="en-US" dirty="0">
                <a:solidFill>
                  <a:schemeClr val="tx2"/>
                </a:solidFill>
                <a:latin typeface="Courier New Bold"/>
              </a:rPr>
              <a:t>--</a:t>
            </a:r>
            <a:r>
              <a:rPr lang="en-US" dirty="0" smtClean="0">
                <a:solidFill>
                  <a:schemeClr val="tx2"/>
                </a:solidFill>
                <a:latin typeface="Courier New Bold"/>
              </a:rPr>
              <a:t>query-events</a:t>
            </a:r>
            <a:r>
              <a:rPr lang="en-US" dirty="0" smtClean="0"/>
              <a:t> </a:t>
            </a:r>
            <a:r>
              <a:rPr lang="en-US" dirty="0"/>
              <a:t>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11075817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AMD® </a:t>
            </a:r>
            <a:r>
              <a:rPr lang="en-GB" dirty="0" err="1" smtClean="0"/>
              <a:t>CodeXL</a:t>
            </a:r>
            <a:endParaRPr lang="en-GB" dirty="0"/>
          </a:p>
        </p:txBody>
      </p:sp>
      <p:sp>
        <p:nvSpPr>
          <p:cNvPr id="3" name="Content Placeholder 2"/>
          <p:cNvSpPr>
            <a:spLocks noGrp="1"/>
          </p:cNvSpPr>
          <p:nvPr>
            <p:ph idx="1"/>
          </p:nvPr>
        </p:nvSpPr>
        <p:spPr/>
        <p:txBody>
          <a:bodyPr>
            <a:normAutofit lnSpcReduction="10000"/>
          </a:bodyPr>
          <a:lstStyle/>
          <a:p>
            <a:r>
              <a:rPr lang="en-GB" dirty="0" smtClean="0"/>
              <a:t>AMD </a:t>
            </a:r>
            <a:r>
              <a:rPr lang="en-GB" dirty="0"/>
              <a:t>provide a </a:t>
            </a:r>
            <a:r>
              <a:rPr lang="en-GB" dirty="0" smtClean="0"/>
              <a:t>graphical Profiler and Debugger for AMD Radeon™ GPUs</a:t>
            </a:r>
            <a:endParaRPr lang="en-GB" dirty="0"/>
          </a:p>
          <a:p>
            <a:r>
              <a:rPr lang="en-GB" dirty="0" smtClean="0"/>
              <a:t>Can give information on:</a:t>
            </a:r>
          </a:p>
          <a:p>
            <a:pPr lvl="1"/>
            <a:r>
              <a:rPr lang="en-GB" dirty="0" smtClean="0"/>
              <a:t>API and kernel timings</a:t>
            </a:r>
          </a:p>
          <a:p>
            <a:pPr lvl="1"/>
            <a:r>
              <a:rPr lang="en-GB" dirty="0" smtClean="0"/>
              <a:t>Memory transfer information</a:t>
            </a:r>
          </a:p>
          <a:p>
            <a:pPr lvl="1"/>
            <a:r>
              <a:rPr lang="en-GB" dirty="0" smtClean="0"/>
              <a:t>Register use</a:t>
            </a:r>
          </a:p>
          <a:p>
            <a:pPr lvl="1"/>
            <a:r>
              <a:rPr lang="en-GB" dirty="0" smtClean="0"/>
              <a:t>Local memory use</a:t>
            </a:r>
          </a:p>
          <a:p>
            <a:pPr lvl="1"/>
            <a:r>
              <a:rPr lang="en-GB" dirty="0" err="1" smtClean="0"/>
              <a:t>Wavefront</a:t>
            </a:r>
            <a:r>
              <a:rPr lang="en-GB" dirty="0" smtClean="0"/>
              <a:t> usage</a:t>
            </a:r>
          </a:p>
          <a:p>
            <a:pPr lvl="1"/>
            <a:r>
              <a:rPr lang="en-GB" dirty="0" smtClean="0"/>
              <a:t>Hints at limiting performance factors</a:t>
            </a:r>
            <a:endParaRPr lang="en-GB"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297166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smtClean="0"/>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smtClean="0"/>
              <a:t>Create a new project, inserting the binary location in the window</a:t>
            </a:r>
          </a:p>
          <a:p>
            <a:pPr marL="0" indent="0">
              <a:buNone/>
            </a:pPr>
            <a:endParaRPr lang="en-GB" dirty="0"/>
          </a:p>
          <a:p>
            <a:r>
              <a:rPr lang="en-GB" dirty="0" smtClean="0"/>
              <a:t>Click on the Profiling button, and hit the green arrow to run your program</a:t>
            </a:r>
          </a:p>
          <a:p>
            <a:endParaRPr lang="en-GB" dirty="0"/>
          </a:p>
          <a:p>
            <a:r>
              <a:rPr lang="en-GB" dirty="0" smtClean="0"/>
              <a:t>Select the different traces to view associated information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smtClean="0"/>
              <a:t>GPU: Performance Counters</a:t>
            </a:r>
          </a:p>
          <a:p>
            <a:pPr lvl="1">
              <a:lnSpc>
                <a:spcPct val="110000"/>
              </a:lnSpc>
            </a:pPr>
            <a:r>
              <a:rPr lang="en-GB" dirty="0" smtClean="0"/>
              <a:t>Information on kernels including work group sizes, registers, etc.</a:t>
            </a:r>
          </a:p>
          <a:p>
            <a:pPr lvl="1">
              <a:lnSpc>
                <a:spcPct val="110000"/>
              </a:lnSpc>
            </a:pPr>
            <a:r>
              <a:rPr lang="en-GB" dirty="0" smtClean="0"/>
              <a:t>View the kernel instruction code</a:t>
            </a:r>
          </a:p>
          <a:p>
            <a:pPr lvl="2">
              <a:lnSpc>
                <a:spcPct val="110000"/>
              </a:lnSpc>
            </a:pPr>
            <a:r>
              <a:rPr lang="en-GB" dirty="0" smtClean="0"/>
              <a:t>Click on the kernel name in the left most column</a:t>
            </a:r>
          </a:p>
          <a:p>
            <a:pPr lvl="1">
              <a:lnSpc>
                <a:spcPct val="110000"/>
              </a:lnSpc>
            </a:pPr>
            <a:r>
              <a:rPr lang="en-GB" dirty="0" smtClean="0"/>
              <a:t>View some graphs and hints about the kernel</a:t>
            </a:r>
          </a:p>
          <a:p>
            <a:pPr lvl="2">
              <a:lnSpc>
                <a:spcPct val="110000"/>
              </a:lnSpc>
            </a:pPr>
            <a:r>
              <a:rPr lang="en-GB" dirty="0" smtClean="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smtClean="0"/>
              <a:t>GPU: Application Trace</a:t>
            </a:r>
          </a:p>
          <a:p>
            <a:pPr lvl="1"/>
            <a:r>
              <a:rPr lang="en-GB" dirty="0" smtClean="0"/>
              <a:t>See timing information about API calls</a:t>
            </a:r>
          </a:p>
          <a:p>
            <a:pPr lvl="1"/>
            <a:r>
              <a:rPr lang="en-GB" dirty="0" smtClean="0"/>
              <a:t>Timings of memory movements</a:t>
            </a:r>
          </a:p>
          <a:p>
            <a:pPr lvl="1"/>
            <a:r>
              <a:rPr lang="en-GB" dirty="0" smtClean="0"/>
              <a:t>Timings of kernel executions</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2</a:t>
            </a:r>
            <a:endParaRPr lang="en-GB" dirty="0">
              <a:solidFill>
                <a:schemeClr val="tx1"/>
              </a:solidFill>
            </a:endParaRPr>
          </a:p>
        </p:txBody>
      </p:sp>
    </p:spTree>
    <p:extLst>
      <p:ext uri="{BB962C8B-B14F-4D97-AF65-F5344CB8AC3E}">
        <p14:creationId xmlns:p14="http://schemas.microsoft.com/office/powerpoint/2010/main" val="277544212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12: Profiling OpenCL programs</a:t>
            </a:r>
            <a:endParaRPr lang="en-GB" sz="3600" dirty="0"/>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a:t>
            </a:r>
            <a:r>
              <a:rPr lang="en-GB" dirty="0" smtClean="0"/>
              <a:t>profiling </a:t>
            </a:r>
            <a:r>
              <a:rPr lang="en-GB" dirty="0"/>
              <a:t>tools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a:t>
            </a:r>
            <a:r>
              <a:rPr lang="en-GB" dirty="0" smtClean="0"/>
              <a:t>change the performance in some way and observe the effect with the profiler</a:t>
            </a:r>
            <a:endParaRPr lang="en-GB" dirty="0"/>
          </a:p>
          <a:p>
            <a:pPr lvl="1">
              <a:lnSpc>
                <a:spcPct val="110000"/>
              </a:lnSpc>
            </a:pPr>
            <a:r>
              <a:rPr lang="en-GB" dirty="0"/>
              <a:t>Repeat with other programs if you have time</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smtClean="0"/>
              <a:t>Timings reported by the host code and via the profiling </a:t>
            </a:r>
            <a:r>
              <a:rPr lang="en-GB" dirty="0"/>
              <a:t>interfaces should roughly match</a:t>
            </a:r>
          </a:p>
        </p:txBody>
      </p:sp>
    </p:spTree>
    <p:extLst>
      <p:ext uri="{BB962C8B-B14F-4D97-AF65-F5344CB8AC3E}">
        <p14:creationId xmlns:p14="http://schemas.microsoft.com/office/powerpoint/2010/main" val="188511740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11</a:t>
            </a:r>
            <a:endParaRPr lang="en-GB" dirty="0">
              <a:solidFill>
                <a:schemeClr val="tx1"/>
              </a:solidFill>
            </a:endParaRPr>
          </a:p>
        </p:txBody>
      </p:sp>
    </p:spTree>
    <p:extLst>
      <p:ext uri="{BB962C8B-B14F-4D97-AF65-F5344CB8AC3E}">
        <p14:creationId xmlns:p14="http://schemas.microsoft.com/office/powerpoint/2010/main" val="264372140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Debugging OpenCL</a:t>
            </a:r>
            <a:endParaRPr lang="en-GB" dirty="0"/>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a:t>
            </a:r>
            <a:r>
              <a:rPr lang="en-GB" dirty="0" smtClean="0"/>
              <a:t>your device can run </a:t>
            </a:r>
            <a:r>
              <a:rPr lang="en-GB" dirty="0" err="1" smtClean="0"/>
              <a:t>OpenCL</a:t>
            </a:r>
            <a:r>
              <a:rPr lang="en-GB" dirty="0" smtClean="0"/>
              <a:t> 1.2, </a:t>
            </a:r>
            <a:r>
              <a:rPr lang="en-GB" dirty="0"/>
              <a:t>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smtClean="0"/>
          </a:p>
          <a:p>
            <a:endParaRPr lang="en-GB" dirty="0" smtClean="0"/>
          </a:p>
          <a:p>
            <a:endParaRPr lang="en-GB" dirty="0"/>
          </a:p>
          <a:p>
            <a:r>
              <a:rPr lang="en-GB" dirty="0"/>
              <a:t>Here, each work-item will print to </a:t>
            </a:r>
            <a:r>
              <a:rPr lang="en-GB" dirty="0" err="1" smtClean="0"/>
              <a:t>stdout</a:t>
            </a:r>
            <a:endParaRPr lang="en-GB" dirty="0" smtClean="0"/>
          </a:p>
          <a:p>
            <a:r>
              <a:rPr lang="en-GB" dirty="0" smtClean="0"/>
              <a:t>Note: there is some buffering between the device and the output, but will be flushed by calling </a:t>
            </a:r>
            <a:r>
              <a:rPr lang="en-GB" dirty="0" err="1" smtClean="0"/>
              <a:t>clFinish</a:t>
            </a:r>
            <a:r>
              <a:rPr lang="en-GB" dirty="0"/>
              <a:t> </a:t>
            </a:r>
            <a:r>
              <a:rPr lang="en-GB" dirty="0" smtClean="0"/>
              <a:t>(or equivalent)</a:t>
            </a:r>
            <a:endParaRPr lang="en-GB" dirty="0"/>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accent4"/>
                </a:solidFill>
                <a:latin typeface="Courier New Bold"/>
                <a:ea typeface="MS PGothic"/>
                <a:cs typeface="Courier New Bold"/>
                <a:sym typeface="Myriad Set Text" charset="0"/>
              </a:rPr>
              <a:t>__kernel </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func</a:t>
            </a:r>
            <a:r>
              <a:rPr lang="en-US" sz="2400" b="1" kern="0" dirty="0" smtClean="0">
                <a:latin typeface="Courier New Bold"/>
                <a:ea typeface="MS PGothic"/>
                <a:cs typeface="Courier New Bold"/>
                <a:sym typeface="Myriad Set Text" charset="0"/>
              </a:rPr>
              <a:t>(</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  </a:t>
            </a:r>
            <a:r>
              <a:rPr lang="en-US" sz="2400" b="1" kern="0" dirty="0" err="1" smtClean="0">
                <a:solidFill>
                  <a:schemeClr val="accent2"/>
                </a:solidFill>
                <a:latin typeface="Courier New Bold"/>
                <a:ea typeface="MS PGothic"/>
                <a:cs typeface="Courier New Bold"/>
                <a:sym typeface="Myriad Set Text" charset="0"/>
              </a:rPr>
              <a:t>int</a:t>
            </a:r>
            <a:r>
              <a:rPr lang="en-US" sz="2400" b="1" kern="0" dirty="0" smtClean="0">
                <a:solidFill>
                  <a:schemeClr val="accent2"/>
                </a:solidFill>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 = </a:t>
            </a:r>
            <a:r>
              <a:rPr lang="en-US" sz="2400" b="1" kern="0" dirty="0" err="1" smtClean="0">
                <a:solidFill>
                  <a:schemeClr val="tx2"/>
                </a:solidFill>
                <a:latin typeface="Courier New Bold"/>
                <a:ea typeface="MS PGothic"/>
                <a:cs typeface="Courier New Bold"/>
                <a:sym typeface="Myriad Set Text" charset="0"/>
              </a:rPr>
              <a:t>get_global_id</a:t>
            </a:r>
            <a:r>
              <a:rPr lang="en-US" sz="2400" b="1" kern="0" dirty="0" smtClean="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tx2">
                    <a:lumMod val="75000"/>
                  </a:schemeClr>
                </a:solidFill>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printf</a:t>
            </a:r>
            <a:r>
              <a:rPr lang="en-US" sz="2400" b="1" kern="0" dirty="0" smtClean="0">
                <a:latin typeface="Courier New Bold"/>
                <a:ea typeface="MS PGothic"/>
                <a:cs typeface="Courier New Bold"/>
                <a:sym typeface="Myriad Set Text" charset="0"/>
              </a:rPr>
              <a:t>(</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%d\n</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1.1</a:t>
            </a:r>
            <a:endParaRPr lang="en-GB" dirty="0"/>
          </a:p>
        </p:txBody>
      </p:sp>
      <p:sp>
        <p:nvSpPr>
          <p:cNvPr id="3" name="Content Placeholder 2"/>
          <p:cNvSpPr>
            <a:spLocks noGrp="1"/>
          </p:cNvSpPr>
          <p:nvPr>
            <p:ph idx="1"/>
          </p:nvPr>
        </p:nvSpPr>
        <p:spPr/>
        <p:txBody>
          <a:bodyPr/>
          <a:lstStyle/>
          <a:p>
            <a:r>
              <a:rPr lang="en-GB" dirty="0" smtClean="0"/>
              <a:t>Top tip:</a:t>
            </a:r>
          </a:p>
          <a:p>
            <a:pPr lvl="1"/>
            <a:r>
              <a:rPr lang="en-GB" dirty="0" smtClean="0"/>
              <a:t>Write data to a global buffer from within the kernel</a:t>
            </a:r>
          </a:p>
          <a:p>
            <a:pPr marL="914400" lvl="2" indent="0">
              <a:buNone/>
            </a:pPr>
            <a:r>
              <a:rPr lang="en-GB" b="1" dirty="0" smtClean="0">
                <a:solidFill>
                  <a:schemeClr val="accent6"/>
                </a:solidFill>
                <a:latin typeface="Courier New Bold"/>
              </a:rPr>
              <a:t>result[ </a:t>
            </a:r>
            <a:r>
              <a:rPr lang="en-GB" b="1" dirty="0" err="1" smtClean="0">
                <a:solidFill>
                  <a:schemeClr val="accent6"/>
                </a:solidFill>
                <a:latin typeface="Courier New Bold"/>
              </a:rPr>
              <a:t>get_global_id</a:t>
            </a:r>
            <a:r>
              <a:rPr lang="en-GB" b="1" dirty="0" smtClean="0">
                <a:solidFill>
                  <a:schemeClr val="accent6"/>
                </a:solidFill>
                <a:latin typeface="Courier New Bold"/>
              </a:rPr>
              <a:t>(0) ] = … ;</a:t>
            </a:r>
          </a:p>
          <a:p>
            <a:pPr lvl="1"/>
            <a:r>
              <a:rPr lang="en-GB" dirty="0" smtClean="0"/>
              <a:t>Copy back to the host and print out from there or debug as a normal serial application</a:t>
            </a:r>
          </a:p>
          <a:p>
            <a:r>
              <a:rPr lang="en-GB" dirty="0" smtClean="0"/>
              <a:t>Works with any </a:t>
            </a:r>
            <a:r>
              <a:rPr lang="en-GB" dirty="0" err="1" smtClean="0"/>
              <a:t>OpenCL</a:t>
            </a:r>
            <a:r>
              <a:rPr lang="en-GB" dirty="0" smtClean="0"/>
              <a:t> device and platform</a:t>
            </a:r>
          </a:p>
        </p:txBody>
      </p:sp>
    </p:spTree>
    <p:extLst>
      <p:ext uri="{BB962C8B-B14F-4D97-AF65-F5344CB8AC3E}">
        <p14:creationId xmlns:p14="http://schemas.microsoft.com/office/powerpoint/2010/main" val="178966544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OpenCL – more tips</a:t>
            </a:r>
            <a:endParaRPr lang="en-GB" dirty="0"/>
          </a:p>
        </p:txBody>
      </p:sp>
      <p:sp>
        <p:nvSpPr>
          <p:cNvPr id="3" name="Content Placeholder 2"/>
          <p:cNvSpPr>
            <a:spLocks noGrp="1"/>
          </p:cNvSpPr>
          <p:nvPr>
            <p:ph idx="1"/>
          </p:nvPr>
        </p:nvSpPr>
        <p:spPr/>
        <p:txBody>
          <a:bodyPr>
            <a:normAutofit lnSpcReduction="10000"/>
          </a:bodyPr>
          <a:lstStyle/>
          <a:p>
            <a:r>
              <a:rPr lang="en-GB" b="1" dirty="0" smtClean="0">
                <a:solidFill>
                  <a:schemeClr val="accent2"/>
                </a:solidFill>
              </a:rPr>
              <a:t>Check </a:t>
            </a:r>
            <a:r>
              <a:rPr lang="en-GB" b="1" dirty="0">
                <a:solidFill>
                  <a:schemeClr val="accent2"/>
                </a:solidFill>
              </a:rPr>
              <a:t>your error messages!</a:t>
            </a:r>
          </a:p>
          <a:p>
            <a:pPr lvl="1"/>
            <a:r>
              <a:rPr lang="en-GB" dirty="0"/>
              <a:t>If you enable Exceptions in C++ as we have here, make sure you print out the errors</a:t>
            </a:r>
            <a:r>
              <a:rPr lang="en-GB" dirty="0" smtClean="0"/>
              <a:t>.</a:t>
            </a:r>
          </a:p>
          <a:p>
            <a:r>
              <a:rPr lang="en-GB" dirty="0"/>
              <a:t>Don’t forget, </a:t>
            </a:r>
            <a:r>
              <a:rPr lang="en-GB" dirty="0" smtClean="0"/>
              <a:t>use the </a:t>
            </a:r>
            <a:r>
              <a:rPr lang="en-GB" dirty="0" err="1" smtClean="0"/>
              <a:t>err_code.c</a:t>
            </a:r>
            <a:r>
              <a:rPr lang="en-GB" dirty="0" smtClean="0"/>
              <a:t> from the tutorial to print out errors as strings (instead of numbers), or check in the </a:t>
            </a:r>
            <a:r>
              <a:rPr lang="en-GB" dirty="0" err="1"/>
              <a:t>cl.h</a:t>
            </a:r>
            <a:r>
              <a:rPr lang="en-GB" dirty="0"/>
              <a:t> file in the include directory of your OpenCL provider for error </a:t>
            </a:r>
            <a:r>
              <a:rPr lang="en-GB" dirty="0" smtClean="0"/>
              <a:t>messages</a:t>
            </a:r>
            <a:endParaRPr lang="en-GB" dirty="0"/>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p:txBody>
          <a:bodyPr>
            <a:normAutofit lnSpcReduction="10000"/>
          </a:bodyPr>
          <a:lstStyle/>
          <a:p>
            <a:r>
              <a:rPr lang="en-GB" dirty="0" smtClean="0"/>
              <a:t>Can also use GDB to debug your programs on the CPU</a:t>
            </a:r>
          </a:p>
          <a:p>
            <a:pPr lvl="1"/>
            <a:r>
              <a:rPr lang="en-GB" dirty="0" smtClean="0"/>
              <a:t>This will also leverage the memory system</a:t>
            </a:r>
          </a:p>
          <a:p>
            <a:pPr lvl="2"/>
            <a:r>
              <a:rPr lang="en-GB" dirty="0" smtClean="0"/>
              <a:t>Might catch illegal memory dereferences more accurately</a:t>
            </a:r>
          </a:p>
          <a:p>
            <a:pPr lvl="1"/>
            <a:r>
              <a:rPr lang="en-GB" dirty="0" smtClean="0"/>
              <a:t>But it does behave differently to accelerator devices so bugs may show up in different ways</a:t>
            </a:r>
          </a:p>
          <a:p>
            <a:r>
              <a:rPr lang="en-GB" dirty="0" smtClean="0"/>
              <a:t>As with debugging, compile your C or C++ programs with the </a:t>
            </a:r>
            <a:r>
              <a:rPr lang="en-GB" b="1" dirty="0" smtClean="0">
                <a:solidFill>
                  <a:schemeClr val="accent6"/>
                </a:solidFill>
                <a:latin typeface="Courier New Bold"/>
              </a:rPr>
              <a:t>–g</a:t>
            </a:r>
            <a:r>
              <a:rPr lang="en-GB" dirty="0" smtClean="0"/>
              <a:t> flag</a:t>
            </a:r>
          </a:p>
          <a:p>
            <a:pPr lvl="1"/>
            <a:endParaRPr lang="en-GB" dirty="0" smtClean="0"/>
          </a:p>
        </p:txBody>
      </p:sp>
    </p:spTree>
    <p:extLst>
      <p:ext uri="{BB962C8B-B14F-4D97-AF65-F5344CB8AC3E}">
        <p14:creationId xmlns:p14="http://schemas.microsoft.com/office/powerpoint/2010/main" val="197905749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10000"/>
          </a:bodyPr>
          <a:lstStyle/>
          <a:p>
            <a:pPr>
              <a:lnSpc>
                <a:spcPct val="110000"/>
              </a:lnSpc>
            </a:pPr>
            <a:r>
              <a:rPr lang="en-GB" dirty="0" smtClean="0"/>
              <a:t>Require platform specific instructions depending on if you are using the AMD® or Intel® </a:t>
            </a:r>
            <a:r>
              <a:rPr lang="en-GB" dirty="0" err="1" smtClean="0"/>
              <a:t>OpenCL</a:t>
            </a:r>
            <a:r>
              <a:rPr lang="en-GB" dirty="0" smtClean="0"/>
              <a:t> platform</a:t>
            </a:r>
          </a:p>
          <a:p>
            <a:pPr lvl="1">
              <a:lnSpc>
                <a:spcPct val="110000"/>
              </a:lnSpc>
            </a:pPr>
            <a:r>
              <a:rPr lang="en-GB" dirty="0" smtClean="0"/>
              <a:t>This is in part due to the ICD (Installable Client Driver) ensuring that the correct </a:t>
            </a:r>
            <a:r>
              <a:rPr lang="en-GB" dirty="0" err="1" smtClean="0"/>
              <a:t>OpenCL</a:t>
            </a:r>
            <a:r>
              <a:rPr lang="en-GB" dirty="0" smtClean="0"/>
              <a:t> runtime is loaded for the chosen platform</a:t>
            </a:r>
          </a:p>
          <a:p>
            <a:pPr lvl="1">
              <a:lnSpc>
                <a:spcPct val="110000"/>
              </a:lnSpc>
            </a:pPr>
            <a:r>
              <a:rPr lang="en-GB" dirty="0" smtClean="0"/>
              <a:t>Also different kernel compile flags are accepted/required by different </a:t>
            </a:r>
            <a:r>
              <a:rPr lang="en-GB" dirty="0" err="1" smtClean="0"/>
              <a:t>OpenCL</a:t>
            </a:r>
            <a:r>
              <a:rPr lang="en-GB" dirty="0" smtClean="0"/>
              <a:t> implementations</a:t>
            </a:r>
          </a:p>
          <a:p>
            <a:pPr>
              <a:lnSpc>
                <a:spcPct val="110000"/>
              </a:lnSpc>
            </a:pPr>
            <a:r>
              <a:rPr lang="en-GB" dirty="0" smtClean="0"/>
              <a:t>Remember: your CPU may be listed under each platform – ensure you choose the right debugging method for the </a:t>
            </a:r>
            <a:r>
              <a:rPr lang="en-GB" i="1" u="sng" dirty="0" smtClean="0"/>
              <a:t>platform</a:t>
            </a:r>
            <a:endParaRPr lang="en-GB" i="1" u="sng"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94331815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AMD®</a:t>
            </a:r>
            <a:endParaRPr lang="en-GB" dirty="0"/>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smtClean="0"/>
              <a:t>Ensure you select the CPU device from the AMD® platform</a:t>
            </a:r>
          </a:p>
          <a:p>
            <a:pPr>
              <a:lnSpc>
                <a:spcPct val="110000"/>
              </a:lnSpc>
            </a:pPr>
            <a:r>
              <a:rPr lang="en-GB" dirty="0" smtClean="0"/>
              <a:t>Must </a:t>
            </a:r>
            <a:r>
              <a:rPr lang="en-GB" dirty="0"/>
              <a:t>use the –g </a:t>
            </a:r>
            <a:r>
              <a:rPr lang="en-GB" dirty="0" smtClean="0"/>
              <a:t>flag and turn off all optimizations </a:t>
            </a:r>
            <a:r>
              <a:rPr lang="en-GB" dirty="0"/>
              <a:t>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–O0" </a:t>
            </a:r>
            <a:r>
              <a:rPr lang="en-GB" b="1" dirty="0">
                <a:solidFill>
                  <a:schemeClr val="accent2"/>
                </a:solidFill>
                <a:latin typeface="Courier New Bold"/>
              </a:rPr>
              <a:t>)</a:t>
            </a:r>
          </a:p>
          <a:p>
            <a:pPr>
              <a:lnSpc>
                <a:spcPct val="110000"/>
              </a:lnSpc>
            </a:pPr>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a:t>
            </a:r>
            <a:r>
              <a:rPr lang="en-GB" dirty="0" smtClean="0"/>
              <a:t>prompt:</a:t>
            </a:r>
          </a:p>
          <a:p>
            <a:pPr marL="457200" lvl="1" indent="0">
              <a:lnSpc>
                <a:spcPct val="110000"/>
              </a:lnSpc>
              <a:buNone/>
            </a:pPr>
            <a:r>
              <a:rPr lang="en-GB" dirty="0"/>
              <a:t>	</a:t>
            </a:r>
            <a:r>
              <a:rPr lang="en-GB" dirty="0" smtClean="0"/>
              <a:t>	</a:t>
            </a:r>
            <a:r>
              <a:rPr lang="en-GB" b="1" dirty="0" smtClean="0">
                <a:solidFill>
                  <a:schemeClr val="accent2"/>
                </a:solidFill>
                <a:latin typeface="Courier New Bold"/>
              </a:rPr>
              <a:t>break </a:t>
            </a:r>
            <a:r>
              <a:rPr lang="en-GB" b="1" dirty="0">
                <a:solidFill>
                  <a:schemeClr val="accent2"/>
                </a:solidFill>
                <a:latin typeface="Courier New Bold"/>
              </a:rPr>
              <a:t>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smtClean="0"/>
              <a:t>Note: the debug symbol for the kernel will not show up until the kernel has been built by your host code</a:t>
            </a:r>
          </a:p>
          <a:p>
            <a:pPr>
              <a:lnSpc>
                <a:spcPct val="110000"/>
              </a:lnSpc>
            </a:pPr>
            <a:r>
              <a:rPr lang="en-GB" dirty="0" smtClean="0"/>
              <a:t>AMD® recommend setting the environment variable </a:t>
            </a:r>
            <a:r>
              <a:rPr lang="en-GB" dirty="0" smtClean="0">
                <a:solidFill>
                  <a:schemeClr val="accent6"/>
                </a:solidFill>
                <a:latin typeface="Courier New Bold"/>
              </a:rPr>
              <a:t>CPU_MAX_COMPUTE_UNITS=1</a:t>
            </a:r>
            <a:r>
              <a:rPr lang="en-GB" dirty="0" smtClean="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7297931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Intel®</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Ensure you select the CPU device from the Intel® platform</a:t>
            </a:r>
          </a:p>
          <a:p>
            <a:r>
              <a:rPr lang="en-GB" dirty="0" smtClean="0"/>
              <a:t>Must </a:t>
            </a:r>
            <a:r>
              <a:rPr lang="en-GB" dirty="0"/>
              <a:t>use the –g </a:t>
            </a:r>
            <a:r>
              <a:rPr lang="en-GB" dirty="0" smtClean="0"/>
              <a:t>flag and specify the kernel source file when </a:t>
            </a:r>
            <a:r>
              <a:rPr lang="en-GB" dirty="0"/>
              <a:t>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–s /full/path/to/kernel.cl" </a:t>
            </a:r>
            <a:r>
              <a:rPr lang="en-GB" b="1" dirty="0">
                <a:solidFill>
                  <a:schemeClr val="accent2"/>
                </a:solidFill>
                <a:latin typeface="Courier New Bold"/>
              </a:rPr>
              <a:t>)</a:t>
            </a:r>
          </a:p>
          <a:p>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dirty="0" smtClean="0"/>
              <a:t>“</a:t>
            </a:r>
            <a:r>
              <a:rPr lang="en-GB" b="1" dirty="0" smtClean="0">
                <a:solidFill>
                  <a:schemeClr val="accent1"/>
                </a:solidFill>
              </a:rPr>
              <a:t>foo</a:t>
            </a:r>
            <a:r>
              <a:rPr lang="en-GB" dirty="0" smtClean="0"/>
              <a:t>”</a:t>
            </a:r>
            <a:endParaRPr lang="en-GB" dirty="0"/>
          </a:p>
          <a:p>
            <a:pPr lvl="1"/>
            <a:r>
              <a:rPr lang="en-GB" dirty="0"/>
              <a:t>To set a breakpoint on kernel entry enter at the GDB </a:t>
            </a:r>
            <a:r>
              <a:rPr lang="en-GB" dirty="0" smtClean="0"/>
              <a:t>prompt:</a:t>
            </a:r>
          </a:p>
          <a:p>
            <a:pPr marL="457200" lvl="1" indent="0">
              <a:buNone/>
            </a:pPr>
            <a:r>
              <a:rPr lang="en-GB" dirty="0"/>
              <a:t>	</a:t>
            </a:r>
            <a:r>
              <a:rPr lang="en-GB" dirty="0" smtClean="0"/>
              <a:t>	</a:t>
            </a:r>
            <a:r>
              <a:rPr lang="en-GB" b="1" dirty="0" smtClean="0">
                <a:solidFill>
                  <a:schemeClr val="accent2"/>
                </a:solidFill>
                <a:latin typeface="Courier New Bold"/>
              </a:rPr>
              <a:t>break foo</a:t>
            </a:r>
            <a:endParaRPr lang="en-GB" b="1" dirty="0">
              <a:solidFill>
                <a:schemeClr val="accent2"/>
              </a:solidFill>
              <a:latin typeface="Courier New Bold"/>
            </a:endParaRPr>
          </a:p>
          <a:p>
            <a:r>
              <a:rPr lang="en-GB" dirty="0" smtClean="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37910707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Using GDB</a:t>
            </a:r>
            <a:endParaRPr lang="en-GB" dirty="0"/>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t>portable</a:t>
            </a:r>
            <a:r>
              <a:rPr lang="en-GB" dirty="0" smtClean="0"/>
              <a:t> program that uses </a:t>
            </a:r>
            <a:r>
              <a:rPr lang="en-GB" u="sng" dirty="0" smtClean="0"/>
              <a:t>ALL</a:t>
            </a:r>
            <a:r>
              <a:rPr lang="en-GB" dirty="0" smtClean="0"/>
              <a:t> 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smtClean="0"/>
              <a:t>A modern computing platform includes:</a:t>
            </a:r>
          </a:p>
          <a:p>
            <a:r>
              <a:rPr lang="en-GB" sz="2800" dirty="0" smtClean="0"/>
              <a:t>One or more CPUs</a:t>
            </a:r>
          </a:p>
          <a:p>
            <a:r>
              <a:rPr lang="en-GB" sz="2800" dirty="0" smtClean="0"/>
              <a:t>One of more GPUs</a:t>
            </a:r>
          </a:p>
          <a:p>
            <a:r>
              <a:rPr lang="en-GB" sz="2800" dirty="0" smtClean="0"/>
              <a:t>DSP processors</a:t>
            </a:r>
          </a:p>
          <a:p>
            <a:r>
              <a:rPr lang="en-GB" sz="2800" dirty="0" smtClean="0"/>
              <a:t>Accelerators</a:t>
            </a:r>
          </a:p>
          <a:p>
            <a:r>
              <a:rPr lang="en-GB" sz="2800" dirty="0" smtClean="0"/>
              <a:t>… other?</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p>
          <a:p>
            <a:r>
              <a:rPr lang="en-GB" sz="2800" dirty="0" smtClean="0"/>
              <a:t>Dual core ARM A15 1.7GHz,  Mali T604 GPU</a:t>
            </a:r>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Oclgrind</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smtClean="0"/>
              <a:t>A SPIR interpreter and OpenCL simulator</a:t>
            </a:r>
          </a:p>
          <a:p>
            <a:pPr>
              <a:lnSpc>
                <a:spcPct val="110000"/>
              </a:lnSpc>
            </a:pPr>
            <a:r>
              <a:rPr lang="en-GB" dirty="0" smtClean="0"/>
              <a:t>Developed at the University of Bristol</a:t>
            </a:r>
          </a:p>
          <a:p>
            <a:pPr>
              <a:lnSpc>
                <a:spcPct val="110000"/>
              </a:lnSpc>
            </a:pPr>
            <a:r>
              <a:rPr lang="en-GB" dirty="0" smtClean="0"/>
              <a:t>Runs OpenCL kernels in a simulated environment to catch various bugs:</a:t>
            </a:r>
          </a:p>
          <a:p>
            <a:pPr lvl="1">
              <a:lnSpc>
                <a:spcPct val="110000"/>
              </a:lnSpc>
            </a:pPr>
            <a:r>
              <a:rPr lang="en-GB" b="1" dirty="0" err="1" smtClean="0">
                <a:solidFill>
                  <a:srgbClr val="3366FF"/>
                </a:solidFill>
                <a:latin typeface="Courier New"/>
                <a:cs typeface="Courier New"/>
              </a:rPr>
              <a:t>oclgrind</a:t>
            </a:r>
            <a:r>
              <a:rPr lang="en-GB" b="1" dirty="0" smtClean="0">
                <a:solidFill>
                  <a:srgbClr val="3366FF"/>
                </a:solidFill>
                <a:latin typeface="Courier New"/>
                <a:cs typeface="Courier New"/>
              </a:rPr>
              <a:t> ./application</a:t>
            </a:r>
          </a:p>
          <a:p>
            <a:pPr lvl="1">
              <a:lnSpc>
                <a:spcPct val="110000"/>
              </a:lnSpc>
            </a:pPr>
            <a:r>
              <a:rPr lang="en-GB" dirty="0" smtClean="0"/>
              <a:t>Invalid memory accesses</a:t>
            </a:r>
          </a:p>
          <a:p>
            <a:pPr lvl="1">
              <a:lnSpc>
                <a:spcPct val="110000"/>
              </a:lnSpc>
            </a:pPr>
            <a:r>
              <a:rPr lang="en-GB" dirty="0" smtClean="0"/>
              <a:t>Data-races (</a:t>
            </a:r>
            <a:r>
              <a:rPr lang="en-GB" b="1" dirty="0" smtClean="0">
                <a:solidFill>
                  <a:srgbClr val="3366FF"/>
                </a:solidFill>
                <a:latin typeface="Courier New"/>
                <a:cs typeface="Courier New"/>
              </a:rPr>
              <a:t>--data-races</a:t>
            </a:r>
            <a:r>
              <a:rPr lang="en-GB" dirty="0" smtClean="0"/>
              <a:t>)</a:t>
            </a:r>
          </a:p>
          <a:p>
            <a:pPr lvl="1">
              <a:lnSpc>
                <a:spcPct val="110000"/>
              </a:lnSpc>
            </a:pPr>
            <a:r>
              <a:rPr lang="en-GB" dirty="0" smtClean="0"/>
              <a:t>Work-group divergence</a:t>
            </a:r>
          </a:p>
          <a:p>
            <a:pPr lvl="1">
              <a:lnSpc>
                <a:spcPct val="110000"/>
              </a:lnSpc>
            </a:pPr>
            <a:r>
              <a:rPr lang="en-GB" dirty="0" smtClean="0"/>
              <a:t>Runtime API errors (</a:t>
            </a:r>
            <a:r>
              <a:rPr lang="en-GB" b="1" dirty="0" smtClean="0">
                <a:solidFill>
                  <a:srgbClr val="3366FF"/>
                </a:solidFill>
                <a:latin typeface="Courier New"/>
                <a:cs typeface="Courier New"/>
              </a:rPr>
              <a:t>--check-</a:t>
            </a:r>
            <a:r>
              <a:rPr lang="en-GB" b="1" dirty="0" err="1" smtClean="0">
                <a:solidFill>
                  <a:srgbClr val="3366FF"/>
                </a:solidFill>
                <a:latin typeface="Courier New"/>
                <a:cs typeface="Courier New"/>
              </a:rPr>
              <a:t>api</a:t>
            </a:r>
            <a:r>
              <a:rPr lang="en-GB" dirty="0" smtClean="0"/>
              <a:t>)</a:t>
            </a:r>
          </a:p>
          <a:p>
            <a:pPr>
              <a:lnSpc>
                <a:spcPct val="110000"/>
              </a:lnSpc>
            </a:pPr>
            <a:r>
              <a:rPr lang="en-GB" dirty="0" smtClean="0"/>
              <a:t>Also has a GDB-style interactive debugger</a:t>
            </a:r>
          </a:p>
          <a:p>
            <a:pPr lvl="1">
              <a:lnSpc>
                <a:spcPct val="110000"/>
              </a:lnSpc>
            </a:pPr>
            <a:r>
              <a:rPr lang="en-GB" b="1" dirty="0" err="1" smtClean="0">
                <a:solidFill>
                  <a:srgbClr val="3366FF"/>
                </a:solidFill>
                <a:latin typeface="Courier New"/>
                <a:cs typeface="Courier New"/>
              </a:rPr>
              <a:t>oclgrind</a:t>
            </a:r>
            <a:r>
              <a:rPr lang="en-GB" b="1" dirty="0" smtClean="0">
                <a:solidFill>
                  <a:srgbClr val="3366FF"/>
                </a:solidFill>
                <a:latin typeface="Courier New"/>
                <a:cs typeface="Courier New"/>
              </a:rPr>
              <a:t> –</a:t>
            </a:r>
            <a:r>
              <a:rPr lang="en-GB" b="1" dirty="0" err="1" smtClean="0">
                <a:solidFill>
                  <a:srgbClr val="3366FF"/>
                </a:solidFill>
                <a:latin typeface="Courier New"/>
                <a:cs typeface="Courier New"/>
              </a:rPr>
              <a:t>i</a:t>
            </a:r>
            <a:r>
              <a:rPr lang="en-GB" b="1" dirty="0" smtClean="0">
                <a:solidFill>
                  <a:srgbClr val="3366FF"/>
                </a:solidFill>
                <a:latin typeface="Courier New"/>
                <a:cs typeface="Courier New"/>
              </a:rPr>
              <a:t> ./application</a:t>
            </a:r>
          </a:p>
          <a:p>
            <a:pPr>
              <a:lnSpc>
                <a:spcPct val="110000"/>
              </a:lnSpc>
            </a:pPr>
            <a:r>
              <a:rPr lang="en-GB" dirty="0" smtClean="0"/>
              <a:t>More information on the </a:t>
            </a:r>
            <a:r>
              <a:rPr lang="en-GB" dirty="0" smtClean="0">
                <a:hlinkClick r:id="rId2"/>
              </a:rPr>
              <a:t>Oclgrind Website</a:t>
            </a:r>
            <a:endParaRPr lang="en-GB" dirty="0" smtClean="0"/>
          </a:p>
        </p:txBody>
      </p:sp>
    </p:spTree>
    <p:extLst>
      <p:ext uri="{BB962C8B-B14F-4D97-AF65-F5344CB8AC3E}">
        <p14:creationId xmlns:p14="http://schemas.microsoft.com/office/powerpoint/2010/main" val="13574956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 useful tool for detecting data-races in OpenCL programs</a:t>
            </a:r>
          </a:p>
          <a:p>
            <a:r>
              <a:rPr lang="en-GB" dirty="0" smtClean="0"/>
              <a:t>Developed at Imperial College as part of the CARP project </a:t>
            </a:r>
          </a:p>
          <a:p>
            <a:r>
              <a:rPr lang="en-GB" dirty="0" smtClean="0"/>
              <a:t>Uses static analysis to try to prove that kernels are free from races</a:t>
            </a:r>
          </a:p>
          <a:p>
            <a:r>
              <a:rPr lang="en-GB" dirty="0" smtClean="0"/>
              <a:t>Can also detect issues with work-group divergence</a:t>
            </a:r>
          </a:p>
          <a:p>
            <a:r>
              <a:rPr lang="en-GB" dirty="0" smtClean="0"/>
              <a:t>More information on the </a:t>
            </a:r>
            <a:r>
              <a:rPr lang="en-GB" dirty="0" smtClean="0">
                <a:hlinkClick r:id="rId2"/>
              </a:rPr>
              <a:t>GPUVerify Website</a:t>
            </a:r>
            <a:endParaRPr lang="en-GB" dirty="0" smtClean="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smtClean="0">
                <a:solidFill>
                  <a:srgbClr val="3366FF"/>
                </a:solidFill>
                <a:latin typeface="Courier New"/>
                <a:cs typeface="Courier New"/>
              </a:rPr>
              <a:t>gpuverify</a:t>
            </a:r>
            <a:r>
              <a:rPr lang="en-GB" b="1" dirty="0" smtClean="0">
                <a:solidFill>
                  <a:srgbClr val="3366FF"/>
                </a:solidFill>
                <a:latin typeface="Courier New"/>
                <a:cs typeface="Courier New"/>
              </a:rPr>
              <a:t> </a:t>
            </a:r>
            <a:r>
              <a:rPr lang="en-GB" b="1" dirty="0">
                <a:solidFill>
                  <a:srgbClr val="3366FF"/>
                </a:solidFill>
                <a:latin typeface="Courier New"/>
                <a:cs typeface="Courier New"/>
              </a:rPr>
              <a:t>--</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smtClean="0">
                <a:solidFill>
                  <a:srgbClr val="3366FF"/>
                </a:solidFill>
                <a:latin typeface="Courier New"/>
                <a:cs typeface="Courier New"/>
              </a:rPr>
              <a:t>kernel.cl</a:t>
            </a: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7046667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Other debugging tools</a:t>
            </a:r>
            <a:endParaRPr lang="en-GB" dirty="0"/>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smtClean="0"/>
              <a:t>AMD® </a:t>
            </a:r>
            <a:r>
              <a:rPr lang="en-GB" dirty="0" err="1" smtClean="0"/>
              <a:t>CodeXL</a:t>
            </a:r>
            <a:endParaRPr lang="en-GB" dirty="0" smtClean="0"/>
          </a:p>
          <a:p>
            <a:pPr lvl="1"/>
            <a:r>
              <a:rPr lang="en-GB" dirty="0" smtClean="0"/>
              <a:t>For AMD® APUs, CPUs and GPUs</a:t>
            </a:r>
          </a:p>
          <a:p>
            <a:pPr lvl="2"/>
            <a:r>
              <a:rPr lang="en-GB" dirty="0" smtClean="0"/>
              <a:t>Graphical Profiler and Debugger</a:t>
            </a:r>
          </a:p>
          <a:p>
            <a:r>
              <a:rPr lang="en-GB" dirty="0" smtClean="0"/>
              <a:t>NVIDIA® </a:t>
            </a:r>
            <a:r>
              <a:rPr lang="en-GB" dirty="0" err="1" smtClean="0"/>
              <a:t>Nsight</a:t>
            </a:r>
            <a:r>
              <a:rPr lang="en-GB" dirty="0" smtClean="0"/>
              <a:t>™ Development Platform</a:t>
            </a:r>
          </a:p>
          <a:p>
            <a:pPr lvl="1"/>
            <a:r>
              <a:rPr lang="en-GB" dirty="0" smtClean="0"/>
              <a:t>For NVIDIA® GPUs</a:t>
            </a:r>
          </a:p>
          <a:p>
            <a:pPr lvl="2"/>
            <a:r>
              <a:rPr lang="en-GB" dirty="0" smtClean="0"/>
              <a:t>IDE, including Profiler and Debugger</a:t>
            </a:r>
          </a:p>
          <a:p>
            <a:r>
              <a:rPr lang="en-GB" dirty="0" err="1" smtClean="0"/>
              <a:t>GPUVerify</a:t>
            </a:r>
            <a:endParaRPr lang="en-GB" dirty="0" smtClean="0"/>
          </a:p>
          <a:p>
            <a:pPr lvl="1"/>
            <a:r>
              <a:rPr lang="en-GB" dirty="0" smtClean="0"/>
              <a:t>Formal analysis of kernels</a:t>
            </a:r>
          </a:p>
          <a:p>
            <a:pPr lvl="1"/>
            <a:r>
              <a:rPr lang="en-GB" dirty="0">
                <a:hlinkClick r:id="rId2"/>
              </a:rPr>
              <a:t>http://multicore.doc.ic.ac.uk/tools/GPUVerify/</a:t>
            </a:r>
            <a:endParaRPr lang="en-GB" dirty="0" smtClean="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smtClean="0"/>
              <a:t>Note: Debugging OpenCL is still changing rapidly - your mileage may vary when using GDB and these tools</a:t>
            </a:r>
            <a:endParaRPr lang="en-GB"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Porting CUDA to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12</a:t>
            </a:r>
            <a:endParaRPr lang="en-GB" dirty="0">
              <a:solidFill>
                <a:schemeClr val="tx1"/>
              </a:solidFill>
            </a:endParaRPr>
          </a:p>
        </p:txBody>
      </p:sp>
    </p:spTree>
    <p:extLst>
      <p:ext uri="{BB962C8B-B14F-4D97-AF65-F5344CB8AC3E}">
        <p14:creationId xmlns:p14="http://schemas.microsoft.com/office/powerpoint/2010/main" val="34412375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OpenCL</a:t>
            </a:r>
            <a:endParaRPr lang="en-GB" dirty="0"/>
          </a:p>
        </p:txBody>
      </p:sp>
      <p:sp>
        <p:nvSpPr>
          <p:cNvPr id="3" name="Content Placeholder 2"/>
          <p:cNvSpPr>
            <a:spLocks noGrp="1"/>
          </p:cNvSpPr>
          <p:nvPr>
            <p:ph idx="1"/>
          </p:nvPr>
        </p:nvSpPr>
        <p:spPr/>
        <p:txBody>
          <a:bodyPr>
            <a:normAutofit lnSpcReduction="10000"/>
          </a:bodyPr>
          <a:lstStyle/>
          <a:p>
            <a:r>
              <a:rPr lang="en-GB" dirty="0" smtClean="0"/>
              <a:t>If you have CUDA code, you’ve already done the hard work!</a:t>
            </a:r>
            <a:endParaRPr lang="en-GB" dirty="0"/>
          </a:p>
          <a:p>
            <a:pPr lvl="1"/>
            <a:r>
              <a:rPr lang="en-GB" dirty="0" smtClean="0"/>
              <a:t>I.e. working out how to split up the problem to run effectively on a many-core device</a:t>
            </a:r>
          </a:p>
          <a:p>
            <a:pPr lvl="1"/>
            <a:endParaRPr lang="en-GB" dirty="0" smtClean="0"/>
          </a:p>
          <a:p>
            <a:r>
              <a:rPr lang="en-GB" dirty="0" smtClean="0"/>
              <a:t>Switching between CUDA and OpenCL is mainly changing the host code syntax</a:t>
            </a:r>
          </a:p>
          <a:p>
            <a:pPr lvl="1"/>
            <a:r>
              <a:rPr lang="en-GB" dirty="0" smtClean="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Memory Hierarchy Terminology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smtClean="0">
                <a:solidFill>
                  <a:schemeClr val="accent6"/>
                </a:solidFill>
              </a:rPr>
              <a:t>Private</a:t>
            </a:r>
            <a:r>
              <a:rPr lang="en-GB" dirty="0" smtClean="0">
                <a:solidFill>
                  <a:schemeClr val="accent6"/>
                </a:solidFill>
              </a:rPr>
              <a:t> </a:t>
            </a:r>
            <a:r>
              <a:rPr lang="en-GB" dirty="0" smtClean="0"/>
              <a:t>– within a work-item</a:t>
            </a:r>
            <a:endParaRPr lang="en-GB" dirty="0"/>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smtClean="0">
                <a:solidFill>
                  <a:schemeClr val="accent6"/>
                </a:solidFill>
              </a:rPr>
              <a:t>Local</a:t>
            </a:r>
            <a:r>
              <a:rPr lang="en-GB" dirty="0" smtClean="0">
                <a:solidFill>
                  <a:schemeClr val="accent6"/>
                </a:solidFill>
              </a:rPr>
              <a:t> </a:t>
            </a:r>
            <a:r>
              <a:rPr lang="en-GB" dirty="0" smtClean="0"/>
              <a:t>– within a thread</a:t>
            </a:r>
            <a:endParaRPr lang="en-GB" dirty="0"/>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smtClean="0">
                <a:solidFill>
                  <a:schemeClr val="accent4"/>
                </a:solidFill>
              </a:rPr>
              <a:t>Local</a:t>
            </a:r>
            <a:r>
              <a:rPr lang="en-GB" dirty="0" smtClean="0">
                <a:solidFill>
                  <a:schemeClr val="accent4"/>
                </a:solidFill>
              </a:rPr>
              <a:t> </a:t>
            </a:r>
            <a:r>
              <a:rPr lang="en-GB" dirty="0" smtClean="0"/>
              <a:t>– shared between work-items in a work-group</a:t>
            </a:r>
            <a:endParaRPr lang="en-GB" dirty="0"/>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smtClean="0">
                <a:solidFill>
                  <a:schemeClr val="accent4"/>
                </a:solidFill>
              </a:rPr>
              <a:t>Shared</a:t>
            </a:r>
            <a:r>
              <a:rPr lang="en-GB" dirty="0" smtClean="0">
                <a:solidFill>
                  <a:schemeClr val="accent4"/>
                </a:solidFill>
              </a:rPr>
              <a:t> </a:t>
            </a:r>
            <a:r>
              <a:rPr lang="en-GB" dirty="0" smtClean="0"/>
              <a:t>– shared between threads in a thread block</a:t>
            </a:r>
            <a:endParaRPr lang="en-GB" dirty="0"/>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smtClean="0">
                <a:solidFill>
                  <a:schemeClr val="accent2"/>
                </a:solidFill>
              </a:rPr>
              <a:t>Device</a:t>
            </a:r>
            <a:r>
              <a:rPr lang="en-GB" dirty="0" smtClean="0"/>
              <a:t> – shared between all thread blocks</a:t>
            </a:r>
            <a:endParaRPr lang="en-GB" dirty="0"/>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smtClean="0">
                <a:solidFill>
                  <a:schemeClr val="accent2"/>
                </a:solidFill>
              </a:rPr>
              <a:t>Global</a:t>
            </a:r>
            <a:r>
              <a:rPr lang="en-GB" dirty="0" smtClean="0"/>
              <a:t> – shared between all work-groups</a:t>
            </a:r>
            <a:endParaRPr lang="en-GB" dirty="0"/>
          </a:p>
        </p:txBody>
      </p:sp>
    </p:spTree>
    <p:extLst>
      <p:ext uri="{BB962C8B-B14F-4D97-AF65-F5344CB8AC3E}">
        <p14:creationId xmlns:p14="http://schemas.microsoft.com/office/powerpoint/2010/main" val="352201006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endParaRPr lang="en-GB" sz="1400" b="1" dirty="0">
                        <a:latin typeface="Courier New Bold"/>
                      </a:endParaRPr>
                    </a:p>
                  </a:txBody>
                  <a:tcPr/>
                </a:tc>
                <a:tc>
                  <a:txBody>
                    <a:bodyPr/>
                    <a:lstStyle/>
                    <a:p>
                      <a:r>
                        <a:rPr lang="en-GB" sz="1400" b="1" dirty="0" err="1" smtClean="0">
                          <a:solidFill>
                            <a:schemeClr val="accent4"/>
                          </a:solidFill>
                          <a:latin typeface="Courier New Bold"/>
                        </a:rPr>
                        <a:t>cl_mem</a:t>
                      </a:r>
                      <a:r>
                        <a:rPr lang="en-GB" sz="1400" b="1" dirty="0" smtClean="0">
                          <a:latin typeface="Courier New Bold"/>
                        </a:rPr>
                        <a:t> </a:t>
                      </a:r>
                      <a:r>
                        <a:rPr lang="en-GB" sz="1400" b="1" dirty="0" err="1" smtClean="0">
                          <a:latin typeface="Courier New Bold"/>
                        </a:rPr>
                        <a:t>d_x</a:t>
                      </a:r>
                      <a:r>
                        <a:rPr lang="en-GB" sz="1400" b="1" baseline="0" dirty="0" smtClean="0">
                          <a:latin typeface="Courier New Bold"/>
                        </a:rPr>
                        <a:t> =</a:t>
                      </a:r>
                    </a:p>
                    <a:p>
                      <a:r>
                        <a:rPr lang="en-GB" sz="1400" b="1" dirty="0" smtClean="0">
                          <a:latin typeface="Courier New Bold"/>
                        </a:rPr>
                        <a:t>   </a:t>
                      </a:r>
                      <a:r>
                        <a:rPr lang="en-GB" sz="1400" b="1" dirty="0" err="1" smtClean="0">
                          <a:solidFill>
                            <a:schemeClr val="tx2">
                              <a:lumMod val="75000"/>
                            </a:schemeClr>
                          </a:solidFill>
                          <a:latin typeface="Courier New Bold"/>
                        </a:rPr>
                        <a:t>clCreateBuffer</a:t>
                      </a:r>
                      <a:r>
                        <a:rPr lang="en-GB" sz="1400" b="1" dirty="0" smtClean="0">
                          <a:latin typeface="Courier New Bold"/>
                        </a:rPr>
                        <a:t>(context,</a:t>
                      </a:r>
                    </a:p>
                    <a:p>
                      <a:r>
                        <a:rPr lang="en-GB" sz="1400" b="1" baseline="0" dirty="0" smtClean="0">
                          <a:solidFill>
                            <a:schemeClr val="accent3"/>
                          </a:solidFill>
                          <a:latin typeface="Courier New Bold"/>
                        </a:rPr>
                        <a:t>     </a:t>
                      </a:r>
                      <a:r>
                        <a:rPr lang="en-GB" sz="1400" b="1" dirty="0" smtClean="0">
                          <a:solidFill>
                            <a:schemeClr val="accent4"/>
                          </a:solidFill>
                          <a:latin typeface="Courier New Bold"/>
                        </a:rPr>
                        <a:t>CL_MEM_READ_WRITE</a:t>
                      </a:r>
                      <a:r>
                        <a:rPr lang="en-GB" sz="1400" b="1" dirty="0" smtClean="0">
                          <a:latin typeface="Courier New Bold"/>
                        </a:rPr>
                        <a:t>,</a:t>
                      </a:r>
                      <a:endParaRPr lang="en-GB" sz="1400" b="1" baseline="0" dirty="0" smtClean="0">
                        <a:latin typeface="Courier New Bold"/>
                      </a:endParaRP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NULL, NULL</a:t>
                      </a:r>
                      <a:r>
                        <a:rPr lang="en-GB" sz="1400" b="1" dirty="0" smtClean="0">
                          <a:latin typeface="Courier New Bold"/>
                        </a:rPr>
                        <a:t>);</a:t>
                      </a: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clEnqueueWriteBuffer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smtClean="0">
                          <a:solidFill>
                            <a:schemeClr val="accent4"/>
                          </a:solidFill>
                          <a:latin typeface="Courier New Bold"/>
                        </a:rPr>
                        <a:t>CL_TRUE</a:t>
                      </a:r>
                      <a:r>
                        <a:rPr lang="en-GB" sz="1400" b="1" baseline="0" dirty="0" smtClean="0">
                          <a:latin typeface="Courier New Bold"/>
                        </a:rPr>
                        <a:t>, 0, </a:t>
                      </a: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a:t>
                      </a:r>
                      <a:r>
                        <a:rPr lang="en-GB" sz="1400" b="1" baseline="0" dirty="0" err="1" smtClean="0">
                          <a:latin typeface="Courier New Bold"/>
                        </a:rPr>
                        <a:t>h_x</a:t>
                      </a:r>
                      <a:r>
                        <a:rPr lang="en-GB" sz="1400" b="1" baseline="0" dirty="0" smtClean="0">
                          <a:latin typeface="Courier New Bold"/>
                        </a:rPr>
                        <a:t>, 0, NULL, NULL);</a:t>
                      </a:r>
                    </a:p>
                    <a:p>
                      <a:endParaRPr lang="en-GB" sz="1400" b="1" dirty="0">
                        <a:latin typeface="Courier New Bold"/>
                      </a:endParaRP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clEnqueueReadBuffer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p>
                    <a:p>
                      <a:r>
                        <a:rPr lang="en-GB" sz="1400" b="1" baseline="0" dirty="0" smtClean="0">
                          <a:latin typeface="Courier New Bold"/>
                        </a:rPr>
                        <a:t>      </a:t>
                      </a:r>
                      <a:r>
                        <a:rPr lang="en-GB" sz="1400" b="1" dirty="0" smtClean="0">
                          <a:solidFill>
                            <a:schemeClr val="accent4"/>
                          </a:solidFill>
                          <a:latin typeface="Courier New Bold"/>
                        </a:rPr>
                        <a:t>CL_TRUE</a:t>
                      </a:r>
                      <a:r>
                        <a:rPr lang="en-GB" sz="1400" b="1" dirty="0" smtClean="0">
                          <a:latin typeface="Courier New Bold"/>
                        </a:rPr>
                        <a:t>, 0, </a:t>
                      </a:r>
                    </a:p>
                    <a:p>
                      <a:r>
                        <a:rPr lang="en-GB" sz="1400" b="1"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a:t>
                      </a:r>
                      <a:r>
                        <a:rPr lang="en-GB" sz="1400" b="1" dirty="0" smtClean="0">
                          <a:solidFill>
                            <a:schemeClr val="accent2"/>
                          </a:solidFill>
                          <a:latin typeface="Courier New Bold"/>
                        </a:rPr>
                        <a:t>float</a:t>
                      </a:r>
                      <a:r>
                        <a:rPr lang="en-GB" sz="1400" b="1" dirty="0" smtClean="0">
                          <a:latin typeface="Courier New Bold"/>
                        </a:rPr>
                        <a:t>)*size,</a:t>
                      </a:r>
                    </a:p>
                    <a:p>
                      <a:r>
                        <a:rPr lang="en-GB" sz="1400" b="1" dirty="0" smtClean="0">
                          <a:latin typeface="Courier New Bold"/>
                        </a:rPr>
                        <a:t>      </a:t>
                      </a:r>
                      <a:r>
                        <a:rPr lang="en-GB" sz="1400" b="1" dirty="0" err="1" smtClean="0">
                          <a:latin typeface="Courier New Bold"/>
                        </a:rPr>
                        <a:t>h_x</a:t>
                      </a:r>
                      <a:r>
                        <a:rPr lang="en-GB" sz="1400" b="1" dirty="0" smtClean="0">
                          <a:latin typeface="Courier New Bold"/>
                        </a:rPr>
                        <a:t>,</a:t>
                      </a:r>
                      <a:r>
                        <a:rPr lang="en-GB" sz="1400" b="1" baseline="0" dirty="0" smtClean="0">
                          <a:latin typeface="Courier New Bold"/>
                        </a:rPr>
                        <a:t> 0, NULL, NULL</a:t>
                      </a:r>
                      <a:r>
                        <a:rPr lang="en-GB" sz="1400" b="1" dirty="0" smtClean="0">
                          <a:latin typeface="Courier New Bold"/>
                        </a:rPr>
                        <a:t>);</a:t>
                      </a:r>
                      <a:endParaRPr lang="en-GB" sz="1400" b="1" dirty="0">
                        <a:latin typeface="Courier New Bold"/>
                      </a:endParaRPr>
                    </a:p>
                  </a:txBody>
                  <a:tcPr/>
                </a:tc>
              </a:tr>
            </a:tbl>
          </a:graphicData>
        </a:graphic>
      </p:graphicFrame>
    </p:spTree>
    <p:extLst>
      <p:ext uri="{BB962C8B-B14F-4D97-AF65-F5344CB8AC3E}">
        <p14:creationId xmlns:p14="http://schemas.microsoft.com/office/powerpoint/2010/main" val="37279328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p>
                    <a:p>
                      <a:r>
                        <a:rPr lang="en-GB" sz="1400" b="1" baseline="0"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endParaRPr lang="en-GB" sz="1400" b="1" dirty="0">
                        <a:latin typeface="Courier New Bold"/>
                      </a:endParaRPr>
                    </a:p>
                  </a:txBody>
                  <a:tcPr/>
                </a:tc>
                <a:tc>
                  <a:txBody>
                    <a:bodyPr/>
                    <a:lstStyle/>
                    <a:p>
                      <a:r>
                        <a:rPr lang="en-GB" sz="1400" b="1" dirty="0" smtClean="0">
                          <a:solidFill>
                            <a:schemeClr val="tx1"/>
                          </a:solidFill>
                          <a:latin typeface="Courier New Bold"/>
                        </a:rPr>
                        <a:t>cl::Buffer</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(begin(</a:t>
                      </a:r>
                      <a:r>
                        <a:rPr lang="en-GB" sz="1400" b="1" dirty="0" err="1" smtClean="0">
                          <a:solidFill>
                            <a:schemeClr val="tx1"/>
                          </a:solidFill>
                          <a:latin typeface="Courier New Bold"/>
                        </a:rPr>
                        <a:t>h_x</a:t>
                      </a:r>
                      <a:r>
                        <a:rPr lang="en-GB" sz="1400" b="1" dirty="0" smtClean="0">
                          <a:solidFill>
                            <a:schemeClr val="tx1"/>
                          </a:solidFill>
                          <a:latin typeface="Courier New Bold"/>
                        </a:rPr>
                        <a:t>), end(</a:t>
                      </a:r>
                      <a:r>
                        <a:rPr lang="en-GB" sz="1400" b="1" dirty="0" err="1" smtClean="0">
                          <a:solidFill>
                            <a:schemeClr val="tx1"/>
                          </a:solidFill>
                          <a:latin typeface="Courier New Bold"/>
                        </a:rPr>
                        <a:t>h_x</a:t>
                      </a:r>
                      <a:r>
                        <a:rPr lang="en-GB" sz="1400" b="1" dirty="0" smtClean="0">
                          <a:solidFill>
                            <a:schemeClr val="tx1"/>
                          </a:solidFill>
                          <a:latin typeface="Courier New Bold"/>
                        </a:rPr>
                        <a:t>), true);</a:t>
                      </a:r>
                      <a:endParaRPr lang="en-US" sz="1400" b="1" dirty="0" smtClean="0">
                        <a:solidFill>
                          <a:schemeClr val="tx1"/>
                        </a:solidFill>
                        <a:latin typeface="Courier New Bold"/>
                      </a:endParaRP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p>
                    <a:p>
                      <a:endParaRPr lang="en-GB" sz="1400" b="1" dirty="0">
                        <a:latin typeface="Courier New Bold"/>
                      </a:endParaRPr>
                    </a:p>
                  </a:txBody>
                  <a:tcPr/>
                </a:tc>
                <a:tc>
                  <a:txBody>
                    <a:bodyPr/>
                    <a:lstStyle/>
                    <a:p>
                      <a:r>
                        <a:rPr lang="en-GB" sz="1400" b="1" dirty="0" smtClean="0">
                          <a:solidFill>
                            <a:schemeClr val="tx1"/>
                          </a:solidFill>
                          <a:latin typeface="Courier New Bold"/>
                        </a:rPr>
                        <a:t>cl::copy(begin(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a:t>
                      </a: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smtClean="0">
                          <a:solidFill>
                            <a:schemeClr val="tx1"/>
                          </a:solidFill>
                          <a:latin typeface="Courier New Bold"/>
                        </a:rPr>
                        <a:t>cl::copy(</a:t>
                      </a:r>
                      <a:r>
                        <a:rPr lang="en-GB" sz="1400" b="1" dirty="0" err="1" smtClean="0">
                          <a:solidFill>
                            <a:schemeClr val="tx1"/>
                          </a:solidFill>
                          <a:latin typeface="Courier New Bold"/>
                        </a:rPr>
                        <a:t>d_x</a:t>
                      </a:r>
                      <a:r>
                        <a:rPr lang="en-GB" sz="1400" b="1" dirty="0" smtClean="0">
                          <a:solidFill>
                            <a:schemeClr val="tx1"/>
                          </a:solidFill>
                          <a:latin typeface="Courier New Bold"/>
                        </a:rPr>
                        <a:t>, </a:t>
                      </a:r>
                    </a:p>
                    <a:p>
                      <a:r>
                        <a:rPr lang="en-GB" sz="1400" b="1" dirty="0" smtClean="0">
                          <a:solidFill>
                            <a:schemeClr val="tx1"/>
                          </a:solidFill>
                          <a:latin typeface="Courier New Bold"/>
                        </a:rPr>
                        <a:t>         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p>
                    <a:p>
                      <a:endParaRPr lang="en-GB" sz="1400" b="1" dirty="0" smtClean="0">
                        <a:solidFill>
                          <a:schemeClr val="tx1"/>
                        </a:solidFill>
                        <a:latin typeface="Courier New Bold"/>
                      </a:endParaRPr>
                    </a:p>
                  </a:txBody>
                  <a:tcPr/>
                </a:tc>
              </a:tr>
            </a:tbl>
          </a:graphicData>
        </a:graphic>
      </p:graphicFrame>
    </p:spTree>
    <p:extLst>
      <p:ext uri="{BB962C8B-B14F-4D97-AF65-F5344CB8AC3E}">
        <p14:creationId xmlns:p14="http://schemas.microsoft.com/office/powerpoint/2010/main" val="371598779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r>
              <a:rPr lang="en-GB" sz="1800" b="1" dirty="0">
                <a:latin typeface="Courier New Bold"/>
              </a:rPr>
              <a:t> </a:t>
            </a:r>
            <a:r>
              <a:rPr lang="en-GB" sz="1800" b="1" dirty="0" smtClean="0">
                <a:latin typeface="Courier New Bold"/>
              </a:rPr>
              <a:t> {}</a:t>
            </a:r>
          </a:p>
          <a:p>
            <a:pPr marL="0" indent="0">
              <a:buNone/>
            </a:pPr>
            <a:endParaRPr lang="en-GB" sz="1800" b="1" dirty="0" smtClean="0">
              <a:latin typeface="Courier New Bold"/>
            </a:endParaRPr>
          </a:p>
          <a:p>
            <a:pPr marL="457200" indent="-457200">
              <a:buFont typeface="+mj-lt"/>
              <a:buAutoNum type="arabicPeriod" startAt="2"/>
            </a:pPr>
            <a:r>
              <a:rPr lang="en-GB" sz="2000" dirty="0" smtClean="0"/>
              <a:t>Define a local memory kernel kernel argument of the right size</a:t>
            </a:r>
          </a:p>
          <a:p>
            <a:pPr marL="0" indent="0">
              <a:buNone/>
            </a:pPr>
            <a:r>
              <a:rPr lang="en-GB" sz="1800" b="1" dirty="0" smtClean="0">
                <a:latin typeface="Courier New Bold"/>
              </a:rPr>
              <a:t>cl</a:t>
            </a:r>
            <a:r>
              <a:rPr lang="en-GB" sz="1800" b="1" dirty="0">
                <a:latin typeface="Courier New Bold"/>
              </a:rPr>
              <a:t>::</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smtClean="0">
                <a:latin typeface="Courier New Bold"/>
              </a:rPr>
              <a:t>    cl</a:t>
            </a:r>
            <a:r>
              <a:rPr lang="en-GB" sz="1800" b="1" dirty="0">
                <a:latin typeface="Courier New Bold"/>
              </a:rPr>
              <a:t>::Local</a:t>
            </a:r>
            <a:r>
              <a:rPr lang="en-GB" sz="1800" b="1" dirty="0" smtClean="0">
                <a:latin typeface="Courier New Bold"/>
              </a:rPr>
              <a:t>(</a:t>
            </a:r>
            <a:r>
              <a:rPr lang="en-GB" sz="1800" b="1" dirty="0" err="1">
                <a:latin typeface="Courier New Bold"/>
              </a:rPr>
              <a:t>shared_mem_size</a:t>
            </a:r>
            <a:r>
              <a:rPr lang="en-GB" sz="1800" b="1" dirty="0" smtClean="0">
                <a:latin typeface="Courier New Bold"/>
              </a:rPr>
              <a:t>)</a:t>
            </a:r>
            <a:r>
              <a:rPr lang="en-GB" sz="1800" b="1" dirty="0">
                <a:latin typeface="Courier New Bold"/>
              </a:rPr>
              <a:t>;</a:t>
            </a:r>
          </a:p>
          <a:p>
            <a:pPr marL="0" indent="0">
              <a:buNone/>
            </a:pPr>
            <a:endParaRPr lang="en-GB" sz="1800" b="1" dirty="0" smtClean="0">
              <a:latin typeface="Courier New Bold"/>
            </a:endParaRPr>
          </a:p>
          <a:p>
            <a:pPr>
              <a:buFont typeface="+mj-lt"/>
              <a:buAutoNum type="arabicPeriod" startAt="3"/>
            </a:pPr>
            <a:r>
              <a:rPr lang="en-GB" sz="2000" dirty="0"/>
              <a:t>Pass the argument to the kernel </a:t>
            </a:r>
            <a:r>
              <a:rPr lang="en-GB" sz="2000" dirty="0" smtClean="0"/>
              <a:t>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457200" indent="-457200">
              <a:buFont typeface="+mj-lt"/>
              <a:buAutoNum type="arabicPeriod" startAt="2"/>
            </a:pPr>
            <a:endParaRPr lang="en-GB" sz="2000" dirty="0" smtClean="0"/>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endParaRPr lang="en-GB" sz="1800" b="1" dirty="0" smtClean="0">
              <a:latin typeface="Courier New Bold"/>
            </a:endParaRPr>
          </a:p>
          <a:p>
            <a:pPr marL="457200" indent="-457200">
              <a:buFont typeface="+mj-lt"/>
              <a:buAutoNum type="arabicPeriod" startAt="2"/>
            </a:pPr>
            <a:r>
              <a:rPr lang="en-GB" sz="2000" dirty="0" smtClean="0"/>
              <a:t>Specify the size by setting the kernel argument</a:t>
            </a:r>
          </a:p>
          <a:p>
            <a:pPr marL="457200" indent="-457200">
              <a:buFont typeface="+mj-lt"/>
              <a:buAutoNum type="arabicPeriod" startAt="2"/>
            </a:pPr>
            <a:endParaRPr lang="en-GB" sz="2000" dirty="0" smtClean="0"/>
          </a:p>
          <a:p>
            <a:pPr marL="0" indent="0">
              <a:buNone/>
            </a:pPr>
            <a:r>
              <a:rPr lang="en-GB" sz="1800" dirty="0" smtClean="0">
                <a:latin typeface="Letter Gothic Std"/>
              </a:rPr>
              <a:t>  </a:t>
            </a:r>
            <a:r>
              <a:rPr lang="en-GB" sz="1800" b="1" dirty="0" err="1" smtClean="0">
                <a:solidFill>
                  <a:schemeClr val="tx2">
                    <a:lumMod val="75000"/>
                  </a:schemeClr>
                </a:solidFill>
                <a:latin typeface="Courier New Bold"/>
              </a:rPr>
              <a:t>clSetKernelArg</a:t>
            </a:r>
            <a:r>
              <a:rPr lang="en-GB" sz="1800" b="1" dirty="0" smtClean="0">
                <a:latin typeface="Courier New Bold"/>
              </a:rPr>
              <a:t>(kernel, 0,          </a:t>
            </a: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smtClean="0">
                <a:latin typeface="Courier New Bold"/>
              </a:rPr>
              <a:t>(</a:t>
            </a:r>
            <a:r>
              <a:rPr lang="en-GB" sz="1800" b="1" dirty="0" err="1" smtClean="0">
                <a:solidFill>
                  <a:schemeClr val="accent2"/>
                </a:solidFill>
                <a:latin typeface="Courier New Bold"/>
              </a:rPr>
              <a:t>int</a:t>
            </a:r>
            <a:r>
              <a:rPr lang="en-GB" sz="1800" b="1" dirty="0" smtClean="0">
                <a:latin typeface="Courier New Bold"/>
              </a:rPr>
              <a:t>)*</a:t>
            </a:r>
            <a:r>
              <a:rPr lang="en-GB" sz="1800" b="1" dirty="0" err="1" smtClean="0">
                <a:latin typeface="Courier New Bold"/>
              </a:rPr>
              <a:t>num_elements</a:t>
            </a:r>
            <a:r>
              <a:rPr lang="en-GB" sz="1800" b="1" dirty="0" smtClean="0">
                <a:latin typeface="Courier New Bold"/>
              </a:rPr>
              <a:t>,                                    </a:t>
            </a:r>
          </a:p>
          <a:p>
            <a:pPr marL="0" indent="0">
              <a:buNone/>
            </a:pPr>
            <a:r>
              <a:rPr lang="en-GB" sz="1800" b="1" dirty="0">
                <a:latin typeface="Courier New Bold"/>
              </a:rPr>
              <a:t> </a:t>
            </a:r>
            <a:r>
              <a:rPr lang="en-GB" sz="1800" b="1" dirty="0" smtClean="0">
                <a:latin typeface="Courier New Bold"/>
              </a:rPr>
              <a:t>  NULL);</a:t>
            </a:r>
          </a:p>
        </p:txBody>
      </p:sp>
    </p:spTree>
    <p:extLst>
      <p:ext uri="{BB962C8B-B14F-4D97-AF65-F5344CB8AC3E}">
        <p14:creationId xmlns:p14="http://schemas.microsoft.com/office/powerpoint/2010/main" val="1771684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C2090</a:t>
            </a:r>
            <a:endParaRPr lang="en-GB" sz="2400" dirty="0">
              <a:solidFill>
                <a:schemeClr val="accent4">
                  <a:lumMod val="50000"/>
                </a:schemeClr>
              </a:solidFill>
            </a:endParaRP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ATI™ RV770</a:t>
            </a:r>
            <a:endParaRPr lang="en-GB" sz="2400" dirty="0">
              <a:solidFill>
                <a:schemeClr val="accent4">
                  <a:lumMod val="50000"/>
                </a:schemeClr>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smtClean="0">
                <a:solidFill>
                  <a:schemeClr val="bg1"/>
                </a:solidFill>
              </a:rPr>
              <a:t>16 cores</a:t>
            </a:r>
          </a:p>
          <a:p>
            <a:pPr algn="ctr"/>
            <a:r>
              <a:rPr lang="en-GB" sz="2400" b="1" dirty="0" smtClean="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spTree>
    <p:extLst>
      <p:ext uri="{BB962C8B-B14F-4D97-AF65-F5344CB8AC3E}">
        <p14:creationId xmlns:p14="http://schemas.microsoft.com/office/powerpoint/2010/main" val="27424005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Dividing up the work</a:t>
            </a:r>
            <a:endParaRPr lang="en-GB" dirty="0"/>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smtClean="0"/>
              <a:t>To </a:t>
            </a:r>
            <a:r>
              <a:rPr lang="en-GB" dirty="0" err="1" smtClean="0"/>
              <a:t>enqueue</a:t>
            </a:r>
            <a:r>
              <a:rPr lang="en-GB" dirty="0" smtClean="0"/>
              <a:t> the kernel</a:t>
            </a:r>
          </a:p>
          <a:p>
            <a:pPr lvl="1"/>
            <a:r>
              <a:rPr lang="en-GB" dirty="0" smtClean="0"/>
              <a:t>CUDA – specify the number of </a:t>
            </a:r>
            <a:r>
              <a:rPr lang="en-GB" dirty="0" smtClean="0">
                <a:solidFill>
                  <a:schemeClr val="accent2"/>
                </a:solidFill>
              </a:rPr>
              <a:t>thread blocks </a:t>
            </a:r>
            <a:r>
              <a:rPr lang="en-GB" dirty="0" smtClean="0"/>
              <a:t>and </a:t>
            </a:r>
            <a:r>
              <a:rPr lang="en-GB" dirty="0" smtClean="0">
                <a:solidFill>
                  <a:schemeClr val="accent6"/>
                </a:solidFill>
              </a:rPr>
              <a:t>threads per block</a:t>
            </a:r>
          </a:p>
          <a:p>
            <a:pPr lvl="1"/>
            <a:r>
              <a:rPr lang="en-GB" dirty="0" smtClean="0"/>
              <a:t>OpenCL – specify the </a:t>
            </a:r>
            <a:r>
              <a:rPr lang="en-GB" dirty="0" smtClean="0">
                <a:solidFill>
                  <a:schemeClr val="accent1"/>
                </a:solidFill>
              </a:rPr>
              <a:t>problem size</a:t>
            </a:r>
            <a:r>
              <a:rPr lang="en-GB" dirty="0" smtClean="0"/>
              <a:t> and (optionally) number of </a:t>
            </a:r>
            <a:r>
              <a:rPr lang="en-GB" dirty="0" smtClean="0">
                <a:solidFill>
                  <a:schemeClr val="accent6"/>
                </a:solidFill>
              </a:rPr>
              <a:t>work-items per work-group</a:t>
            </a:r>
            <a:endParaRPr lang="en-GB" dirty="0">
              <a:solidFill>
                <a:schemeClr val="accent6"/>
              </a:solidFill>
            </a:endParaRP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smtClean="0">
                <a:solidFill>
                  <a:schemeClr val="accent1"/>
                </a:solidFill>
              </a:rPr>
              <a:t>Problem size</a:t>
            </a:r>
            <a:endParaRPr lang="en-GB" dirty="0">
              <a:solidFill>
                <a:schemeClr val="accent1"/>
              </a:solidFill>
            </a:endParaRP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smtClean="0"/>
              <a:t>Work-item</a:t>
            </a:r>
            <a:endParaRPr lang="en-GB" dirty="0"/>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smtClean="0"/>
              <a:t>Thread</a:t>
            </a:r>
            <a:endParaRPr lang="en-GB" dirty="0"/>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smtClean="0"/>
              <a:t>Thread block</a:t>
            </a:r>
            <a:endParaRPr lang="en-GB" dirty="0"/>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smtClean="0"/>
              <a:t>Work-group</a:t>
            </a:r>
            <a:endParaRPr lang="en-GB" dirty="0"/>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a:xfrm>
            <a:off x="457200" y="1595933"/>
            <a:ext cx="4040188" cy="639762"/>
          </a:xfrm>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threads_per_block</a:t>
            </a:r>
            <a:r>
              <a:rPr lang="en-GB" sz="1800" b="1" dirty="0" smtClean="0">
                <a:latin typeface="Courier New Bold"/>
              </a:rPr>
              <a:t>(30,20);</a:t>
            </a:r>
          </a:p>
          <a:p>
            <a:pPr marL="0" indent="0">
              <a:buNone/>
            </a:pPr>
            <a:endParaRPr lang="en-GB" sz="1800" b="1" dirty="0" smtClean="0">
              <a:latin typeface="Courier New Bold"/>
            </a:endParaRPr>
          </a:p>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num_blocks</a:t>
            </a:r>
            <a:r>
              <a:rPr lang="en-GB" sz="1800" b="1" dirty="0" smtClean="0">
                <a:latin typeface="Courier New Bold"/>
              </a:rPr>
              <a:t>(10,10);</a:t>
            </a:r>
          </a:p>
          <a:p>
            <a:pPr marL="0" indent="0">
              <a:buNone/>
            </a:pPr>
            <a:endParaRPr lang="en-GB" sz="1800" b="1" dirty="0" smtClean="0">
              <a:latin typeface="Courier New Bold"/>
            </a:endParaRPr>
          </a:p>
          <a:p>
            <a:pPr marL="0" indent="0">
              <a:buNone/>
            </a:pPr>
            <a:r>
              <a:rPr lang="en-GB" sz="1800" b="1" dirty="0">
                <a:latin typeface="Courier New Bold"/>
              </a:rPr>
              <a:t>k</a:t>
            </a:r>
            <a:r>
              <a:rPr lang="en-GB" sz="1800" b="1" dirty="0" smtClean="0">
                <a:latin typeface="Courier New Bold"/>
              </a:rPr>
              <a:t>ernel</a:t>
            </a:r>
            <a:r>
              <a:rPr lang="en-GB" sz="1800" b="1" dirty="0" smtClean="0">
                <a:solidFill>
                  <a:schemeClr val="accent1"/>
                </a:solidFill>
                <a:latin typeface="Courier New Bold"/>
              </a:rPr>
              <a:t>&lt;&lt;&lt;</a:t>
            </a:r>
            <a:r>
              <a:rPr lang="en-GB" sz="1800" b="1" dirty="0" err="1" smtClean="0">
                <a:latin typeface="Courier New Bold"/>
              </a:rPr>
              <a:t>num_blocks</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threads_per_block</a:t>
            </a:r>
            <a:r>
              <a:rPr lang="en-GB" sz="1800" b="1" dirty="0" smtClean="0">
                <a:solidFill>
                  <a:schemeClr val="accent1"/>
                </a:solidFill>
                <a:latin typeface="Courier New Bold"/>
              </a:rPr>
              <a:t>&gt;&gt;&gt;</a:t>
            </a:r>
            <a:r>
              <a:rPr lang="en-GB" sz="1800" b="1" dirty="0" smtClean="0">
                <a:latin typeface="Courier New Bold"/>
              </a:rPr>
              <a:t>();</a:t>
            </a:r>
            <a:endParaRPr lang="en-GB" sz="1800" b="1" dirty="0">
              <a:latin typeface="Courier New Bold"/>
            </a:endParaRP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global[2] =</a:t>
            </a:r>
          </a:p>
          <a:p>
            <a:pPr marL="0" indent="0">
              <a:buNone/>
            </a:pPr>
            <a:r>
              <a:rPr lang="en-GB" sz="1800" b="1" dirty="0">
                <a:latin typeface="Courier New Bold"/>
              </a:rPr>
              <a:t> </a:t>
            </a:r>
            <a:r>
              <a:rPr lang="en-GB" sz="1800" b="1" dirty="0" smtClean="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solidFill>
                  <a:schemeClr val="tx2">
                    <a:lumMod val="75000"/>
                  </a:schemeClr>
                </a:solidFill>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local[2] = </a:t>
            </a:r>
          </a:p>
          <a:p>
            <a:pPr marL="0" indent="0">
              <a:buNone/>
            </a:pPr>
            <a:r>
              <a:rPr lang="en-GB" sz="1800" b="1" dirty="0">
                <a:latin typeface="Courier New Bold"/>
              </a:rPr>
              <a:t> </a:t>
            </a:r>
            <a:r>
              <a:rPr lang="en-GB" sz="1800" b="1" dirty="0" smtClean="0">
                <a:latin typeface="Courier New Bold"/>
              </a:rPr>
              <a:t>                 {30, 20};</a:t>
            </a:r>
          </a:p>
          <a:p>
            <a:pPr marL="0" indent="0">
              <a:buNone/>
            </a:pPr>
            <a:endParaRPr lang="en-GB" sz="1800" b="1" dirty="0">
              <a:latin typeface="Courier New Bold"/>
            </a:endParaRPr>
          </a:p>
          <a:p>
            <a:pPr marL="0" indent="0">
              <a:buNone/>
            </a:pPr>
            <a:r>
              <a:rPr lang="en-GB" sz="1800" b="1" dirty="0" err="1" smtClean="0">
                <a:solidFill>
                  <a:schemeClr val="accent1"/>
                </a:solidFill>
                <a:latin typeface="Courier New Bold"/>
              </a:rPr>
              <a:t>clEnqueueNDRangeKernel</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queue, &amp;kernel,</a:t>
            </a:r>
          </a:p>
          <a:p>
            <a:pPr marL="0" indent="0">
              <a:buNone/>
            </a:pPr>
            <a:r>
              <a:rPr lang="en-GB" sz="1800" b="1" dirty="0">
                <a:latin typeface="Courier New Bold"/>
              </a:rPr>
              <a:t> </a:t>
            </a:r>
            <a:r>
              <a:rPr lang="en-GB" sz="1800" b="1" dirty="0" smtClean="0">
                <a:latin typeface="Courier New Bold"/>
              </a:rPr>
              <a:t>      2, 0, &amp;global, &amp;local,</a:t>
            </a:r>
          </a:p>
          <a:p>
            <a:pPr marL="0" indent="0">
              <a:buNone/>
            </a:pPr>
            <a:r>
              <a:rPr lang="en-GB" sz="1800" b="1" dirty="0">
                <a:latin typeface="Courier New Bold"/>
              </a:rPr>
              <a:t> </a:t>
            </a:r>
            <a:r>
              <a:rPr lang="en-GB" sz="1800" b="1" dirty="0" smtClean="0">
                <a:latin typeface="Courier New Bold"/>
              </a:rPr>
              <a:t>      0, NULL, NULL);</a:t>
            </a:r>
          </a:p>
        </p:txBody>
      </p:sp>
    </p:spTree>
    <p:extLst>
      <p:ext uri="{BB962C8B-B14F-4D97-AF65-F5344CB8AC3E}">
        <p14:creationId xmlns:p14="http://schemas.microsoft.com/office/powerpoint/2010/main" val="21190853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a:t>
            </a:r>
            <a:r>
              <a:rPr lang="en-GB" sz="2000" b="1" dirty="0" smtClean="0">
                <a:solidFill>
                  <a:schemeClr val="accent1"/>
                </a:solidFill>
                <a:latin typeface="Courier New Bold"/>
              </a:rPr>
              <a:t>im3</a:t>
            </a:r>
            <a:r>
              <a:rPr lang="en-GB" sz="2000" b="1" dirty="0" smtClean="0">
                <a:latin typeface="Courier New Bold"/>
              </a:rPr>
              <a:t> </a:t>
            </a:r>
            <a:r>
              <a:rPr lang="en-GB" sz="2000" b="1" dirty="0" err="1" smtClean="0">
                <a:latin typeface="Courier New Bold"/>
              </a:rPr>
              <a:t>threads_per_block</a:t>
            </a:r>
            <a:r>
              <a:rPr lang="en-GB" sz="2000" b="1" dirty="0" smtClean="0">
                <a:latin typeface="Courier New Bold"/>
              </a:rPr>
              <a:t>(30,20);</a:t>
            </a:r>
          </a:p>
          <a:p>
            <a:pPr marL="0" indent="0">
              <a:buNone/>
            </a:pPr>
            <a:endParaRPr lang="en-GB" sz="2000" b="1" dirty="0" smtClean="0">
              <a:latin typeface="Courier New Bold"/>
            </a:endParaRPr>
          </a:p>
          <a:p>
            <a:pPr marL="0" indent="0">
              <a:buNone/>
            </a:pPr>
            <a:endParaRPr lang="en-GB" sz="2000" b="1" dirty="0" smtClean="0">
              <a:solidFill>
                <a:schemeClr val="accent1"/>
              </a:solidFill>
              <a:latin typeface="Courier New Bold"/>
            </a:endParaRPr>
          </a:p>
          <a:p>
            <a:pPr marL="0" indent="0">
              <a:buNone/>
            </a:pPr>
            <a:r>
              <a:rPr lang="en-GB" sz="2000" b="1" dirty="0" smtClean="0">
                <a:solidFill>
                  <a:schemeClr val="accent1"/>
                </a:solidFill>
                <a:latin typeface="Courier New Bold"/>
              </a:rPr>
              <a:t>dim3</a:t>
            </a:r>
            <a:r>
              <a:rPr lang="en-GB" sz="2000" b="1" dirty="0" smtClean="0">
                <a:latin typeface="Courier New Bold"/>
              </a:rPr>
              <a:t> </a:t>
            </a:r>
            <a:r>
              <a:rPr lang="en-GB" sz="2000" b="1" dirty="0" err="1" smtClean="0">
                <a:latin typeface="Courier New Bold"/>
              </a:rPr>
              <a:t>num_blocks</a:t>
            </a:r>
            <a:r>
              <a:rPr lang="en-GB" sz="2000" b="1" dirty="0" smtClean="0">
                <a:latin typeface="Courier New Bold"/>
              </a:rPr>
              <a:t>(10,10);</a:t>
            </a:r>
          </a:p>
          <a:p>
            <a:pPr marL="0" indent="0">
              <a:buNone/>
            </a:pPr>
            <a:endParaRPr lang="en-GB" sz="2000" b="1" dirty="0" smtClean="0">
              <a:latin typeface="Courier New Bold"/>
            </a:endParaRPr>
          </a:p>
          <a:p>
            <a:pPr marL="0" indent="0">
              <a:buNone/>
            </a:pPr>
            <a:r>
              <a:rPr lang="en-GB" sz="2000" b="1" dirty="0">
                <a:latin typeface="Courier New Bold"/>
              </a:rPr>
              <a:t>k</a:t>
            </a:r>
            <a:r>
              <a:rPr lang="en-GB" sz="2000" b="1" dirty="0" smtClean="0">
                <a:latin typeface="Courier New Bold"/>
              </a:rPr>
              <a:t>ernel</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       </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threads_per_block</a:t>
            </a:r>
            <a:r>
              <a:rPr lang="en-GB" sz="2000" b="1" dirty="0" smtClean="0">
                <a:solidFill>
                  <a:schemeClr val="accent1"/>
                </a:solidFill>
                <a:latin typeface="Courier New Bold"/>
              </a:rPr>
              <a:t>&gt;&gt;&gt;</a:t>
            </a:r>
            <a:r>
              <a:rPr lang="en-GB" sz="2000" b="1" dirty="0" smtClean="0">
                <a:latin typeface="Courier New Bold"/>
              </a:rPr>
              <a:t>(…);</a:t>
            </a:r>
            <a:endParaRPr lang="en-GB" sz="2000" b="1" dirty="0">
              <a:latin typeface="Courier New Bold"/>
            </a:endParaRPr>
          </a:p>
        </p:txBody>
      </p:sp>
      <p:sp>
        <p:nvSpPr>
          <p:cNvPr id="6" name="Text Placeholder 5"/>
          <p:cNvSpPr>
            <a:spLocks noGrp="1"/>
          </p:cNvSpPr>
          <p:nvPr>
            <p:ph type="body" sz="quarter" idx="3"/>
          </p:nvPr>
        </p:nvSpPr>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solidFill>
                  <a:schemeClr val="tx2">
                    <a:lumMod val="75000"/>
                  </a:schemeClr>
                </a:solidFill>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local(30, 20);</a:t>
            </a:r>
          </a:p>
          <a:p>
            <a:pPr marL="0" indent="0">
              <a:buNone/>
            </a:pPr>
            <a:endParaRPr lang="en-GB" sz="2000" b="1" dirty="0">
              <a:latin typeface="Courier New Bold"/>
            </a:endParaRPr>
          </a:p>
          <a:p>
            <a:pPr marL="0" indent="0">
              <a:buNone/>
            </a:pPr>
            <a:r>
              <a:rPr lang="en-GB" sz="2000" b="1" dirty="0" smtClean="0">
                <a:latin typeface="Courier New Bold"/>
              </a:rPr>
              <a:t>kernel(</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EnqueueArgs</a:t>
            </a:r>
            <a:r>
              <a:rPr lang="en-GB" sz="2000" b="1" dirty="0" smtClean="0">
                <a:latin typeface="Courier New Bold"/>
              </a:rPr>
              <a:t>(global, local),</a:t>
            </a:r>
          </a:p>
          <a:p>
            <a:pPr marL="0" indent="0">
              <a:buNone/>
            </a:pPr>
            <a:r>
              <a:rPr lang="en-GB" sz="2000" b="1" dirty="0">
                <a:latin typeface="Courier New Bold"/>
              </a:rPr>
              <a:t> </a:t>
            </a:r>
            <a:r>
              <a:rPr lang="en-GB" sz="2000" b="1" dirty="0" smtClean="0">
                <a:latin typeface="Courier New Bold"/>
              </a:rPr>
              <a:t> …);</a:t>
            </a:r>
          </a:p>
        </p:txBody>
      </p:sp>
    </p:spTree>
    <p:extLst>
      <p:ext uri="{BB962C8B-B14F-4D97-AF65-F5344CB8AC3E}">
        <p14:creationId xmlns:p14="http://schemas.microsoft.com/office/powerpoint/2010/main" val="149173017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Indexing work</a:t>
            </a:r>
            <a:endParaRPr lang="en-GB" dirty="0"/>
          </a:p>
        </p:txBody>
      </p:sp>
      <p:sp>
        <p:nvSpPr>
          <p:cNvPr id="6" name="Text Placeholder 5"/>
          <p:cNvSpPr>
            <a:spLocks noGrp="1"/>
          </p:cNvSpPr>
          <p:nvPr>
            <p:ph type="body" idx="1"/>
          </p:nvPr>
        </p:nvSpPr>
        <p:spPr/>
        <p:txBody>
          <a:bodyPr/>
          <a:lstStyle/>
          <a:p>
            <a:pPr algn="ctr"/>
            <a:r>
              <a:rPr lang="en-GB" dirty="0" smtClean="0">
                <a:solidFill>
                  <a:schemeClr val="accent3"/>
                </a:solidFill>
              </a:rPr>
              <a:t>CUDA</a:t>
            </a:r>
            <a:endParaRPr lang="en-GB" dirty="0">
              <a:solidFill>
                <a:schemeClr val="accent3"/>
              </a:solidFill>
            </a:endParaRP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smtClean="0"/>
              <a:t>gridDim</a:t>
            </a:r>
            <a:endParaRPr lang="en-GB" dirty="0" smtClean="0"/>
          </a:p>
          <a:p>
            <a:pPr marL="0" indent="0" algn="ctr">
              <a:lnSpc>
                <a:spcPct val="150000"/>
              </a:lnSpc>
              <a:buNone/>
            </a:pPr>
            <a:r>
              <a:rPr lang="en-GB" dirty="0" err="1" smtClean="0"/>
              <a:t>blockIdx</a:t>
            </a:r>
            <a:endParaRPr lang="en-GB" dirty="0" smtClean="0"/>
          </a:p>
          <a:p>
            <a:pPr marL="0" indent="0" algn="ctr">
              <a:lnSpc>
                <a:spcPct val="150000"/>
              </a:lnSpc>
              <a:buNone/>
            </a:pPr>
            <a:r>
              <a:rPr lang="en-GB" dirty="0" err="1" smtClean="0"/>
              <a:t>blockDim</a:t>
            </a:r>
            <a:endParaRPr lang="en-GB" dirty="0" smtClean="0"/>
          </a:p>
          <a:p>
            <a:pPr marL="0" indent="0" algn="ctr">
              <a:lnSpc>
                <a:spcPct val="150000"/>
              </a:lnSpc>
              <a:buNone/>
            </a:pPr>
            <a:r>
              <a:rPr lang="en-GB" dirty="0" err="1" smtClean="0"/>
              <a:t>gridDim</a:t>
            </a:r>
            <a:r>
              <a:rPr lang="en-GB" dirty="0" smtClean="0"/>
              <a:t> * </a:t>
            </a:r>
            <a:r>
              <a:rPr lang="en-GB" dirty="0" err="1" smtClean="0"/>
              <a:t>blockDim</a:t>
            </a:r>
            <a:endParaRPr lang="en-GB" dirty="0" smtClean="0"/>
          </a:p>
          <a:p>
            <a:pPr marL="0" indent="0" algn="ctr">
              <a:lnSpc>
                <a:spcPct val="150000"/>
              </a:lnSpc>
              <a:buNone/>
            </a:pPr>
            <a:r>
              <a:rPr lang="en-GB" dirty="0" err="1" smtClean="0"/>
              <a:t>threadIdx</a:t>
            </a:r>
            <a:endParaRPr lang="en-GB" dirty="0" smtClean="0"/>
          </a:p>
          <a:p>
            <a:pPr marL="0" indent="0" algn="ctr">
              <a:lnSpc>
                <a:spcPct val="150000"/>
              </a:lnSpc>
              <a:buNone/>
            </a:pPr>
            <a:r>
              <a:rPr lang="en-GB" dirty="0" err="1" smtClean="0"/>
              <a:t>blockIdx</a:t>
            </a:r>
            <a:r>
              <a:rPr lang="en-GB" dirty="0" smtClean="0"/>
              <a:t> * </a:t>
            </a:r>
            <a:r>
              <a:rPr lang="en-GB" dirty="0" err="1" smtClean="0"/>
              <a:t>blockdim</a:t>
            </a:r>
            <a:r>
              <a:rPr lang="en-GB" dirty="0"/>
              <a:t> </a:t>
            </a:r>
            <a:r>
              <a:rPr lang="en-GB" dirty="0" smtClean="0"/>
              <a:t>+ </a:t>
            </a:r>
            <a:r>
              <a:rPr lang="en-GB" dirty="0" err="1" smtClean="0"/>
              <a:t>threadIdx</a:t>
            </a:r>
            <a:endParaRPr lang="en-GB" dirty="0"/>
          </a:p>
        </p:txBody>
      </p:sp>
      <p:sp>
        <p:nvSpPr>
          <p:cNvPr id="8" name="Text Placeholder 7"/>
          <p:cNvSpPr>
            <a:spLocks noGrp="1"/>
          </p:cNvSpPr>
          <p:nvPr>
            <p:ph type="body" sz="quarter" idx="3"/>
          </p:nvPr>
        </p:nvSpPr>
        <p:spPr/>
        <p:txBody>
          <a:bodyPr/>
          <a:lstStyle/>
          <a:p>
            <a:pPr algn="ctr"/>
            <a:r>
              <a:rPr lang="en-GB" dirty="0" smtClean="0">
                <a:solidFill>
                  <a:schemeClr val="accent3"/>
                </a:solidFill>
              </a:rPr>
              <a:t>OpenCL</a:t>
            </a:r>
            <a:endParaRPr lang="en-GB" dirty="0">
              <a:solidFill>
                <a:schemeClr val="accent3"/>
              </a:solidFill>
            </a:endParaRP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smtClean="0"/>
              <a:t>get_num_groups</a:t>
            </a:r>
            <a:r>
              <a:rPr lang="en-GB" dirty="0" smtClean="0"/>
              <a:t>()</a:t>
            </a:r>
          </a:p>
          <a:p>
            <a:pPr marL="0" indent="0" algn="ctr">
              <a:lnSpc>
                <a:spcPct val="150000"/>
              </a:lnSpc>
              <a:buNone/>
            </a:pPr>
            <a:r>
              <a:rPr lang="en-GB" dirty="0" err="1" smtClean="0"/>
              <a:t>get_group_id</a:t>
            </a:r>
            <a:r>
              <a:rPr lang="en-GB" dirty="0" smtClean="0"/>
              <a:t>()</a:t>
            </a:r>
          </a:p>
          <a:p>
            <a:pPr marL="0" indent="0" algn="ctr">
              <a:lnSpc>
                <a:spcPct val="150000"/>
              </a:lnSpc>
              <a:buNone/>
            </a:pPr>
            <a:r>
              <a:rPr lang="en-GB" dirty="0" err="1" smtClean="0"/>
              <a:t>get_local_size</a:t>
            </a:r>
            <a:r>
              <a:rPr lang="en-GB" dirty="0" smtClean="0"/>
              <a:t>()</a:t>
            </a:r>
          </a:p>
          <a:p>
            <a:pPr marL="0" indent="0" algn="ctr">
              <a:lnSpc>
                <a:spcPct val="150000"/>
              </a:lnSpc>
              <a:buNone/>
            </a:pPr>
            <a:r>
              <a:rPr lang="en-GB" dirty="0" err="1" smtClean="0"/>
              <a:t>get_global_size</a:t>
            </a:r>
            <a:r>
              <a:rPr lang="en-GB" dirty="0" smtClean="0"/>
              <a:t>()</a:t>
            </a:r>
          </a:p>
          <a:p>
            <a:pPr marL="0" indent="0" algn="ctr">
              <a:lnSpc>
                <a:spcPct val="150000"/>
              </a:lnSpc>
              <a:buNone/>
            </a:pPr>
            <a:r>
              <a:rPr lang="en-GB" dirty="0" err="1" smtClean="0"/>
              <a:t>get_local_id</a:t>
            </a:r>
            <a:r>
              <a:rPr lang="en-GB" dirty="0" smtClean="0"/>
              <a:t>()</a:t>
            </a:r>
          </a:p>
          <a:p>
            <a:pPr marL="0" indent="0" algn="ctr">
              <a:lnSpc>
                <a:spcPct val="150000"/>
              </a:lnSpc>
              <a:buNone/>
            </a:pPr>
            <a:r>
              <a:rPr lang="en-GB" dirty="0" err="1"/>
              <a:t>g</a:t>
            </a:r>
            <a:r>
              <a:rPr lang="en-GB" dirty="0" err="1" smtClean="0"/>
              <a:t>et_global_id</a:t>
            </a:r>
            <a:r>
              <a:rPr lang="en-GB" dirty="0" smtClean="0"/>
              <a:t>()</a:t>
            </a:r>
            <a:endParaRPr lang="en-GB" dirty="0"/>
          </a:p>
        </p:txBody>
      </p:sp>
    </p:spTree>
    <p:extLst>
      <p:ext uri="{BB962C8B-B14F-4D97-AF65-F5344CB8AC3E}">
        <p14:creationId xmlns:p14="http://schemas.microsoft.com/office/powerpoint/2010/main" val="347394637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in kernels</a:t>
            </a:r>
            <a:endParaRPr lang="en-GB" dirty="0"/>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smtClean="0"/>
              <a:t>Where do you find the kernel?</a:t>
            </a:r>
          </a:p>
          <a:p>
            <a:pPr lvl="1"/>
            <a:r>
              <a:rPr lang="en-GB" dirty="0" smtClean="0"/>
              <a:t>OpenCL -  either a string (</a:t>
            </a:r>
            <a:r>
              <a:rPr lang="en-GB" dirty="0" err="1" smtClean="0"/>
              <a:t>const</a:t>
            </a:r>
            <a:r>
              <a:rPr lang="en-GB" dirty="0" smtClean="0"/>
              <a:t> char *), or read from a file</a:t>
            </a:r>
          </a:p>
          <a:p>
            <a:pPr lvl="1"/>
            <a:r>
              <a:rPr lang="en-GB" dirty="0" smtClean="0"/>
              <a:t>CUDA – a function in the host code</a:t>
            </a:r>
          </a:p>
          <a:p>
            <a:r>
              <a:rPr lang="en-GB" dirty="0" smtClean="0"/>
              <a:t>Denoting a kernel</a:t>
            </a:r>
          </a:p>
          <a:p>
            <a:pPr lvl="1"/>
            <a:r>
              <a:rPr lang="en-GB" dirty="0" smtClean="0"/>
              <a:t>OpenCL - __kernel</a:t>
            </a:r>
          </a:p>
          <a:p>
            <a:pPr lvl="1"/>
            <a:r>
              <a:rPr lang="en-GB" dirty="0" smtClean="0"/>
              <a:t>CUDA - __global__</a:t>
            </a:r>
          </a:p>
          <a:p>
            <a:r>
              <a:rPr lang="en-GB" dirty="0" smtClean="0"/>
              <a:t>When are my kernels compiled?</a:t>
            </a:r>
          </a:p>
          <a:p>
            <a:pPr lvl="1"/>
            <a:r>
              <a:rPr lang="en-GB" dirty="0" smtClean="0"/>
              <a:t>OpenCL – at runtime</a:t>
            </a:r>
          </a:p>
          <a:p>
            <a:pPr lvl="1"/>
            <a:r>
              <a:rPr lang="en-GB" dirty="0" smtClean="0"/>
              <a:t>CUDA – with compilation of host code</a:t>
            </a:r>
            <a:endParaRPr lang="en-GB" dirty="0"/>
          </a:p>
        </p:txBody>
      </p:sp>
    </p:spTree>
    <p:extLst>
      <p:ext uri="{BB962C8B-B14F-4D97-AF65-F5344CB8AC3E}">
        <p14:creationId xmlns:p14="http://schemas.microsoft.com/office/powerpoint/2010/main" val="75047893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Host code</a:t>
            </a:r>
            <a:endParaRPr lang="en-GB" dirty="0"/>
          </a:p>
        </p:txBody>
      </p:sp>
      <p:sp>
        <p:nvSpPr>
          <p:cNvPr id="3" name="Content Placeholder 2"/>
          <p:cNvSpPr>
            <a:spLocks noGrp="1"/>
          </p:cNvSpPr>
          <p:nvPr>
            <p:ph idx="1"/>
          </p:nvPr>
        </p:nvSpPr>
        <p:spPr>
          <a:xfrm>
            <a:off x="457200" y="1600200"/>
            <a:ext cx="8229600" cy="5069160"/>
          </a:xfrm>
        </p:spPr>
        <p:txBody>
          <a:bodyPr>
            <a:normAutofit/>
          </a:bodyPr>
          <a:lstStyle/>
          <a:p>
            <a:r>
              <a:rPr lang="en-GB" dirty="0" smtClean="0"/>
              <a:t>By default, CUDA initializes the GPU automatically</a:t>
            </a:r>
          </a:p>
          <a:p>
            <a:pPr lvl="1"/>
            <a:r>
              <a:rPr lang="en-GB" dirty="0" smtClean="0"/>
              <a:t>If you needed anything more complicated (multi-device etc.) you must do so manually</a:t>
            </a:r>
          </a:p>
          <a:p>
            <a:r>
              <a:rPr lang="en-GB" dirty="0" smtClean="0"/>
              <a:t>OpenCL always requires explicit device initialization</a:t>
            </a:r>
            <a:endParaRPr lang="en-GB" dirty="0"/>
          </a:p>
          <a:p>
            <a:pPr lvl="1"/>
            <a:r>
              <a:rPr lang="en-GB" dirty="0" smtClean="0"/>
              <a:t>It runs not just on NVIDIA® GPUs and so you must tell it which device(s) to use</a:t>
            </a:r>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206457701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Synchronization</a:t>
            </a:r>
            <a:endParaRPr lang="en-GB" dirty="0"/>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gridCol w="4780167"/>
              </a:tblGrid>
              <a:tr h="592182">
                <a:tc>
                  <a:txBody>
                    <a:bodyPr/>
                    <a:lstStyle/>
                    <a:p>
                      <a:pPr algn="ctr"/>
                      <a:r>
                        <a:rPr lang="en-GB" sz="2400" b="1" dirty="0" smtClean="0">
                          <a:solidFill>
                            <a:schemeClr val="accent3"/>
                          </a:solidFill>
                          <a:latin typeface="+mn-lt"/>
                        </a:rPr>
                        <a:t>CUDA</a:t>
                      </a:r>
                      <a:endParaRPr lang="en-GB" sz="2400" b="1" dirty="0">
                        <a:solidFill>
                          <a:schemeClr val="accent3"/>
                        </a:solidFill>
                        <a:latin typeface="+mn-lt"/>
                      </a:endParaRPr>
                    </a:p>
                  </a:txBody>
                  <a:tcPr/>
                </a:tc>
                <a:tc>
                  <a:txBody>
                    <a:bodyPr/>
                    <a:lstStyle/>
                    <a:p>
                      <a:pPr algn="ctr"/>
                      <a:r>
                        <a:rPr lang="en-GB" sz="2400" b="1" dirty="0" smtClean="0">
                          <a:solidFill>
                            <a:schemeClr val="accent3"/>
                          </a:solidFill>
                          <a:latin typeface="+mn-lt"/>
                        </a:rPr>
                        <a:t>OpenCL</a:t>
                      </a:r>
                      <a:endParaRPr lang="en-GB" sz="2400" b="1" dirty="0">
                        <a:solidFill>
                          <a:schemeClr val="accent3"/>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syncthreads</a:t>
                      </a:r>
                      <a:r>
                        <a:rPr lang="en-GB" sz="2400" dirty="0" smtClean="0">
                          <a:solidFill>
                            <a:schemeClr val="tx1"/>
                          </a:solidFill>
                          <a:latin typeface="+mn-lt"/>
                        </a:rPr>
                        <a:t>()</a:t>
                      </a:r>
                    </a:p>
                  </a:txBody>
                  <a:tcPr/>
                </a:tc>
                <a:tc>
                  <a:txBody>
                    <a:bodyPr/>
                    <a:lstStyle/>
                    <a:p>
                      <a:pPr algn="ctr"/>
                      <a:r>
                        <a:rPr lang="en-GB" sz="2400" dirty="0" smtClean="0">
                          <a:solidFill>
                            <a:schemeClr val="tx1"/>
                          </a:solidFill>
                          <a:latin typeface="+mn-lt"/>
                        </a:rPr>
                        <a:t>barrier()</a:t>
                      </a:r>
                    </a:p>
                    <a:p>
                      <a:endParaRPr lang="en-GB" sz="2400" dirty="0">
                        <a:solidFill>
                          <a:schemeClr val="tx1"/>
                        </a:solidFill>
                        <a:latin typeface="+mn-lt"/>
                      </a:endParaRPr>
                    </a:p>
                  </a:txBody>
                  <a:tcPr/>
                </a:tc>
              </a:tr>
              <a:tr h="1460176">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threadfenceblock</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r>
                        <a:rPr lang="en-GB" sz="2400" dirty="0" err="1" smtClean="0">
                          <a:solidFill>
                            <a:schemeClr val="tx1"/>
                          </a:solidFill>
                          <a:latin typeface="+mn-lt"/>
                        </a:rPr>
                        <a:t>mem_fence</a:t>
                      </a:r>
                      <a:r>
                        <a:rPr lang="en-GB" sz="2400" dirty="0" smtClean="0">
                          <a:solidFill>
                            <a:schemeClr val="tx1"/>
                          </a:solidFill>
                          <a:latin typeface="+mn-lt"/>
                        </a:rPr>
                        <a:t>(</a:t>
                      </a:r>
                    </a:p>
                    <a:p>
                      <a:r>
                        <a:rPr lang="en-GB" sz="2400" dirty="0" smtClean="0">
                          <a:solidFill>
                            <a:schemeClr val="tx1"/>
                          </a:solidFill>
                          <a:latin typeface="+mn-lt"/>
                        </a:rPr>
                        <a:t>    CLK_GLOBAL_MEM_FENCE |</a:t>
                      </a:r>
                      <a:r>
                        <a:rPr lang="en-GB" sz="2400" baseline="0" dirty="0" smtClean="0">
                          <a:solidFill>
                            <a:schemeClr val="tx1"/>
                          </a:solidFill>
                          <a:latin typeface="+mn-lt"/>
                        </a:rPr>
                        <a:t>             </a:t>
                      </a:r>
                    </a:p>
                    <a:p>
                      <a:r>
                        <a:rPr lang="en-GB" sz="2400" baseline="0" dirty="0" smtClean="0">
                          <a:solidFill>
                            <a:schemeClr val="tx1"/>
                          </a:solidFill>
                          <a:latin typeface="+mn-lt"/>
                        </a:rPr>
                        <a:t>    </a:t>
                      </a:r>
                      <a:r>
                        <a:rPr lang="en-GB" sz="2400" dirty="0" smtClean="0">
                          <a:solidFill>
                            <a:schemeClr val="tx1"/>
                          </a:solidFill>
                          <a:latin typeface="+mn-lt"/>
                        </a:rPr>
                        <a:t>CLK_LOCAL_MEM_FENCE)</a:t>
                      </a: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read_mem_fence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write_mem_fence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pPr algn="ctr"/>
                      <a:r>
                        <a:rPr lang="en-GB" sz="2400" baseline="0" dirty="0" smtClean="0">
                          <a:solidFill>
                            <a:schemeClr val="tx1"/>
                          </a:solidFill>
                          <a:latin typeface="+mn-lt"/>
                        </a:rPr>
                        <a:t>Finish one kernel and start another</a:t>
                      </a:r>
                      <a:endParaRPr lang="en-GB" sz="2400" dirty="0">
                        <a:solidFill>
                          <a:schemeClr val="tx1"/>
                        </a:solidFill>
                        <a:latin typeface="+mn-lt"/>
                      </a:endParaRPr>
                    </a:p>
                  </a:txBody>
                  <a:tcPr/>
                </a:tc>
              </a:tr>
            </a:tbl>
          </a:graphicData>
        </a:graphic>
      </p:graphicFrame>
    </p:spTree>
    <p:extLst>
      <p:ext uri="{BB962C8B-B14F-4D97-AF65-F5344CB8AC3E}">
        <p14:creationId xmlns:p14="http://schemas.microsoft.com/office/powerpoint/2010/main" val="223600271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Translation from CUDA to OpenCL</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gridCol w="4114800"/>
              </a:tblGrid>
              <a:tr h="370840">
                <a:tc>
                  <a:txBody>
                    <a:bodyPr/>
                    <a:lstStyle/>
                    <a:p>
                      <a:r>
                        <a:rPr lang="en-GB" dirty="0" smtClean="0"/>
                        <a:t>CUDA</a:t>
                      </a:r>
                      <a:endParaRPr lang="en-GB" dirty="0"/>
                    </a:p>
                  </a:txBody>
                  <a:tcPr/>
                </a:tc>
                <a:tc>
                  <a:txBody>
                    <a:bodyPr/>
                    <a:lstStyle/>
                    <a:p>
                      <a:r>
                        <a:rPr lang="en-GB" dirty="0" smtClean="0"/>
                        <a:t>OpenCL</a:t>
                      </a:r>
                      <a:endParaRPr lang="en-GB" dirty="0"/>
                    </a:p>
                  </a:txBody>
                  <a:tcPr/>
                </a:tc>
              </a:tr>
              <a:tr h="370840">
                <a:tc>
                  <a:txBody>
                    <a:bodyPr/>
                    <a:lstStyle/>
                    <a:p>
                      <a:r>
                        <a:rPr lang="en-US" dirty="0" smtClean="0"/>
                        <a:t>GPU</a:t>
                      </a:r>
                      <a:endParaRPr lang="en-US" dirty="0"/>
                    </a:p>
                  </a:txBody>
                  <a:tcPr/>
                </a:tc>
                <a:tc>
                  <a:txBody>
                    <a:bodyPr/>
                    <a:lstStyle/>
                    <a:p>
                      <a:r>
                        <a:rPr lang="en-US" dirty="0" smtClean="0"/>
                        <a:t>Device (CPU, GPU </a:t>
                      </a:r>
                      <a:r>
                        <a:rPr lang="en-US" dirty="0" err="1" smtClean="0"/>
                        <a:t>etc</a:t>
                      </a:r>
                      <a:r>
                        <a:rPr lang="en-US" dirty="0" smtClean="0"/>
                        <a:t>)</a:t>
                      </a:r>
                      <a:endParaRPr lang="en-US" dirty="0"/>
                    </a:p>
                  </a:txBody>
                  <a:tcPr/>
                </a:tc>
              </a:tr>
              <a:tr h="370840">
                <a:tc>
                  <a:txBody>
                    <a:bodyPr/>
                    <a:lstStyle/>
                    <a:p>
                      <a:r>
                        <a:rPr lang="en-US" dirty="0" smtClean="0"/>
                        <a:t>Multiprocessor</a:t>
                      </a:r>
                      <a:endParaRPr lang="en-US" dirty="0"/>
                    </a:p>
                  </a:txBody>
                  <a:tcPr/>
                </a:tc>
                <a:tc>
                  <a:txBody>
                    <a:bodyPr/>
                    <a:lstStyle/>
                    <a:p>
                      <a:r>
                        <a:rPr lang="en-US" dirty="0" smtClean="0"/>
                        <a:t>Compute Unit, or CU</a:t>
                      </a:r>
                      <a:endParaRPr lang="en-US" dirty="0"/>
                    </a:p>
                  </a:txBody>
                  <a:tcPr/>
                </a:tc>
              </a:tr>
              <a:tr h="370840">
                <a:tc>
                  <a:txBody>
                    <a:bodyPr/>
                    <a:lstStyle/>
                    <a:p>
                      <a:r>
                        <a:rPr lang="en-US" dirty="0" smtClean="0"/>
                        <a:t>Scalar or CUDA core</a:t>
                      </a:r>
                      <a:endParaRPr lang="en-US" dirty="0"/>
                    </a:p>
                  </a:txBody>
                  <a:tcPr/>
                </a:tc>
                <a:tc>
                  <a:txBody>
                    <a:bodyPr/>
                    <a:lstStyle/>
                    <a:p>
                      <a:r>
                        <a:rPr lang="en-US" dirty="0" smtClean="0"/>
                        <a:t>Processing Element, or PE</a:t>
                      </a:r>
                      <a:endParaRPr lang="en-US" dirty="0"/>
                    </a:p>
                  </a:txBody>
                  <a:tcPr/>
                </a:tc>
              </a:tr>
              <a:tr h="370840">
                <a:tc>
                  <a:txBody>
                    <a:bodyPr/>
                    <a:lstStyle/>
                    <a:p>
                      <a:r>
                        <a:rPr lang="en-US" dirty="0" smtClean="0"/>
                        <a:t>Global or Device Memory</a:t>
                      </a:r>
                      <a:endParaRPr lang="en-US" dirty="0"/>
                    </a:p>
                  </a:txBody>
                  <a:tcPr/>
                </a:tc>
                <a:tc>
                  <a:txBody>
                    <a:bodyPr/>
                    <a:lstStyle/>
                    <a:p>
                      <a:r>
                        <a:rPr lang="en-US" dirty="0" smtClean="0"/>
                        <a:t>Global Memory</a:t>
                      </a:r>
                      <a:endParaRPr lang="en-US" dirty="0"/>
                    </a:p>
                  </a:txBody>
                  <a:tcPr/>
                </a:tc>
              </a:tr>
              <a:tr h="370840">
                <a:tc>
                  <a:txBody>
                    <a:bodyPr/>
                    <a:lstStyle/>
                    <a:p>
                      <a:r>
                        <a:rPr lang="en-US" dirty="0" smtClean="0"/>
                        <a:t>Shared Memory (per block) </a:t>
                      </a:r>
                      <a:endParaRPr lang="en-US" dirty="0"/>
                    </a:p>
                  </a:txBody>
                  <a:tcPr/>
                </a:tc>
                <a:tc>
                  <a:txBody>
                    <a:bodyPr/>
                    <a:lstStyle/>
                    <a:p>
                      <a:r>
                        <a:rPr lang="en-US" dirty="0" smtClean="0"/>
                        <a:t>Local Memory (per workgroup)</a:t>
                      </a:r>
                      <a:endParaRPr lang="en-US" dirty="0"/>
                    </a:p>
                  </a:txBody>
                  <a:tcPr/>
                </a:tc>
              </a:tr>
              <a:tr h="370840">
                <a:tc>
                  <a:txBody>
                    <a:bodyPr/>
                    <a:lstStyle/>
                    <a:p>
                      <a:r>
                        <a:rPr lang="en-US" dirty="0" smtClean="0"/>
                        <a:t>Local Memory (registers)</a:t>
                      </a:r>
                      <a:endParaRPr lang="en-US" dirty="0"/>
                    </a:p>
                  </a:txBody>
                  <a:tcPr/>
                </a:tc>
                <a:tc>
                  <a:txBody>
                    <a:bodyPr/>
                    <a:lstStyle/>
                    <a:p>
                      <a:r>
                        <a:rPr lang="en-US" dirty="0" smtClean="0"/>
                        <a:t>Private</a:t>
                      </a:r>
                      <a:r>
                        <a:rPr lang="en-US" baseline="0" dirty="0" smtClean="0"/>
                        <a:t> Memory</a:t>
                      </a:r>
                      <a:endParaRPr lang="en-US" dirty="0"/>
                    </a:p>
                  </a:txBody>
                  <a:tcPr/>
                </a:tc>
              </a:tr>
              <a:tr h="370840">
                <a:tc>
                  <a:txBody>
                    <a:bodyPr/>
                    <a:lstStyle/>
                    <a:p>
                      <a:r>
                        <a:rPr lang="en-US" dirty="0" smtClean="0"/>
                        <a:t>Thread Block</a:t>
                      </a:r>
                      <a:endParaRPr lang="en-US" dirty="0"/>
                    </a:p>
                  </a:txBody>
                  <a:tcPr/>
                </a:tc>
                <a:tc>
                  <a:txBody>
                    <a:bodyPr/>
                    <a:lstStyle/>
                    <a:p>
                      <a:r>
                        <a:rPr lang="en-US" dirty="0" smtClean="0"/>
                        <a:t>Work-group</a:t>
                      </a:r>
                      <a:endParaRPr lang="en-US" dirty="0"/>
                    </a:p>
                  </a:txBody>
                  <a:tcPr/>
                </a:tc>
              </a:tr>
              <a:tr h="370840">
                <a:tc>
                  <a:txBody>
                    <a:bodyPr/>
                    <a:lstStyle/>
                    <a:p>
                      <a:r>
                        <a:rPr lang="en-US" dirty="0" smtClean="0"/>
                        <a:t>Thread</a:t>
                      </a:r>
                      <a:endParaRPr lang="en-US" dirty="0"/>
                    </a:p>
                  </a:txBody>
                  <a:tcPr/>
                </a:tc>
                <a:tc>
                  <a:txBody>
                    <a:bodyPr/>
                    <a:lstStyle/>
                    <a:p>
                      <a:r>
                        <a:rPr lang="en-US" dirty="0" smtClean="0"/>
                        <a:t>Work-item</a:t>
                      </a:r>
                      <a:endParaRPr lang="en-US" dirty="0"/>
                    </a:p>
                  </a:txBody>
                  <a:tcPr/>
                </a:tc>
              </a:tr>
              <a:tr h="370840">
                <a:tc>
                  <a:txBody>
                    <a:bodyPr/>
                    <a:lstStyle/>
                    <a:p>
                      <a:r>
                        <a:rPr lang="en-US" dirty="0" smtClean="0"/>
                        <a:t>Warp</a:t>
                      </a:r>
                      <a:endParaRPr lang="en-US" dirty="0"/>
                    </a:p>
                  </a:txBody>
                  <a:tcPr/>
                </a:tc>
                <a:tc>
                  <a:txBody>
                    <a:bodyPr/>
                    <a:lstStyle/>
                    <a:p>
                      <a:r>
                        <a:rPr lang="en-US" dirty="0" smtClean="0"/>
                        <a:t>No equivalent term (yet)</a:t>
                      </a:r>
                      <a:endParaRPr lang="en-US" dirty="0"/>
                    </a:p>
                  </a:txBody>
                  <a:tcPr/>
                </a:tc>
              </a:tr>
              <a:tr h="370840">
                <a:tc>
                  <a:txBody>
                    <a:bodyPr/>
                    <a:lstStyle/>
                    <a:p>
                      <a:r>
                        <a:rPr lang="en-US" dirty="0" smtClean="0"/>
                        <a:t>Grid</a:t>
                      </a:r>
                      <a:endParaRPr lang="en-US" dirty="0"/>
                    </a:p>
                  </a:txBody>
                  <a:tcPr/>
                </a:tc>
                <a:tc>
                  <a:txBody>
                    <a:bodyPr/>
                    <a:lstStyle/>
                    <a:p>
                      <a:r>
                        <a:rPr lang="en-US" dirty="0" err="1" smtClean="0"/>
                        <a:t>NDRange</a:t>
                      </a:r>
                      <a:endParaRPr lang="en-US" dirty="0"/>
                    </a:p>
                  </a:txBody>
                  <a:tcPr/>
                </a:tc>
              </a:tr>
            </a:tbl>
          </a:graphicData>
        </a:graphic>
      </p:graphicFrame>
    </p:spTree>
    <p:extLst>
      <p:ext uri="{BB962C8B-B14F-4D97-AF65-F5344CB8AC3E}">
        <p14:creationId xmlns:p14="http://schemas.microsoft.com/office/powerpoint/2010/main" val="420546218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information</a:t>
            </a:r>
            <a:endParaRPr lang="en-GB" dirty="0"/>
          </a:p>
        </p:txBody>
      </p:sp>
      <p:sp>
        <p:nvSpPr>
          <p:cNvPr id="3" name="Content Placeholder 2"/>
          <p:cNvSpPr>
            <a:spLocks noGrp="1"/>
          </p:cNvSpPr>
          <p:nvPr>
            <p:ph idx="1"/>
          </p:nvPr>
        </p:nvSpPr>
        <p:spPr/>
        <p:txBody>
          <a:bodyPr/>
          <a:lstStyle/>
          <a:p>
            <a:r>
              <a:rPr lang="en-GB" dirty="0">
                <a:hlinkClick r:id="rId2"/>
              </a:rPr>
              <a:t>http://</a:t>
            </a:r>
            <a:r>
              <a:rPr lang="en-GB" dirty="0" smtClean="0">
                <a:hlinkClick r:id="rId2"/>
              </a:rPr>
              <a:t>developer.amd.com/Resources/hc/OpenCLZone/programming/pages/portingcudatoopencl.aspx</a:t>
            </a:r>
            <a:endParaRPr lang="en-GB" dirty="0" smtClean="0"/>
          </a:p>
        </p:txBody>
      </p:sp>
    </p:spTree>
    <p:extLst>
      <p:ext uri="{BB962C8B-B14F-4D97-AF65-F5344CB8AC3E}">
        <p14:creationId xmlns:p14="http://schemas.microsoft.com/office/powerpoint/2010/main" val="11541954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13: Porting CUDA to OpenCL</a:t>
            </a:r>
            <a:endParaRPr lang="en-GB" sz="3600" dirty="0"/>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smtClean="0"/>
              <a:t>To port the provided CUDA/serial C program to OpenCL</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CUDA kernel and identify which parts need changing</a:t>
            </a:r>
          </a:p>
          <a:p>
            <a:pPr lvl="2"/>
            <a:r>
              <a:rPr lang="en-GB" dirty="0" smtClean="0"/>
              <a:t>Change them to the </a:t>
            </a:r>
            <a:r>
              <a:rPr lang="en-GB" dirty="0" err="1" smtClean="0"/>
              <a:t>OpenCL</a:t>
            </a:r>
            <a:r>
              <a:rPr lang="en-GB" dirty="0" smtClean="0"/>
              <a:t> equivalents</a:t>
            </a:r>
          </a:p>
          <a:p>
            <a:pPr lvl="1"/>
            <a:r>
              <a:rPr lang="en-GB" dirty="0" smtClean="0"/>
              <a:t>Examine the Host code and port the commands to the OpenCL equivalents</a:t>
            </a:r>
            <a:endParaRPr lang="en-GB" dirty="0"/>
          </a:p>
          <a:p>
            <a:r>
              <a:rPr lang="en-GB" dirty="0" smtClean="0">
                <a:solidFill>
                  <a:schemeClr val="accent2"/>
                </a:solidFill>
              </a:rPr>
              <a:t>Expected </a:t>
            </a:r>
            <a:r>
              <a:rPr lang="en-GB" dirty="0">
                <a:solidFill>
                  <a:schemeClr val="accent2"/>
                </a:solidFill>
              </a:rPr>
              <a:t>output:</a:t>
            </a:r>
          </a:p>
          <a:p>
            <a:pPr lvl="1"/>
            <a:r>
              <a:rPr lang="en-GB" dirty="0" smtClean="0"/>
              <a:t>The </a:t>
            </a:r>
            <a:r>
              <a:rPr lang="en-GB" dirty="0" err="1" smtClean="0"/>
              <a:t>OpenCL</a:t>
            </a:r>
            <a:r>
              <a:rPr lang="en-GB" dirty="0" smtClean="0"/>
              <a:t> and CUDA programs should produce the same output – check this!</a:t>
            </a:r>
            <a:endParaRPr lang="en-GB" dirty="0"/>
          </a:p>
        </p:txBody>
      </p:sp>
    </p:spTree>
    <p:extLst>
      <p:ext uri="{BB962C8B-B14F-4D97-AF65-F5344CB8AC3E}">
        <p14:creationId xmlns:p14="http://schemas.microsoft.com/office/powerpoint/2010/main" val="3959511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smtClean="0"/>
              <a:t>Agenda</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31101345"/>
              </p:ext>
            </p:extLst>
          </p:nvPr>
        </p:nvGraphicFramePr>
        <p:xfrm>
          <a:off x="34697" y="692696"/>
          <a:ext cx="8928992" cy="5991552"/>
        </p:xfrm>
        <a:graphic>
          <a:graphicData uri="http://schemas.openxmlformats.org/drawingml/2006/table">
            <a:tbl>
              <a:tblPr firstRow="1" bandRow="1">
                <a:tableStyleId>{9D7B26C5-4107-4FEC-AEDC-1716B250A1EF}</a:tableStyleId>
              </a:tblPr>
              <a:tblGrid>
                <a:gridCol w="5473407"/>
                <a:gridCol w="3455585"/>
              </a:tblGrid>
              <a:tr h="288032">
                <a:tc>
                  <a:txBody>
                    <a:bodyPr/>
                    <a:lstStyle/>
                    <a:p>
                      <a:r>
                        <a:rPr lang="en-GB" sz="1600" dirty="0" smtClean="0"/>
                        <a:t>Lectures</a:t>
                      </a:r>
                      <a:endParaRPr lang="en-GB" sz="1600" dirty="0"/>
                    </a:p>
                  </a:txBody>
                  <a:tcPr/>
                </a:tc>
                <a:tc>
                  <a:txBody>
                    <a:bodyPr/>
                    <a:lstStyle/>
                    <a:p>
                      <a:r>
                        <a:rPr lang="en-GB" sz="1600" dirty="0" smtClean="0"/>
                        <a:t>Exercises</a:t>
                      </a:r>
                      <a:endParaRPr lang="en-GB" sz="1600" dirty="0"/>
                    </a:p>
                  </a:txBody>
                  <a:tcPr/>
                </a:tc>
              </a:tr>
              <a:tr h="498336">
                <a:tc>
                  <a:txBody>
                    <a:bodyPr/>
                    <a:lstStyle/>
                    <a:p>
                      <a:r>
                        <a:rPr lang="en-GB" sz="1600" smtClean="0"/>
                        <a:t>Setting up OpenCL Platforms</a:t>
                      </a:r>
                      <a:endParaRPr lang="en-GB" sz="1600" dirty="0"/>
                    </a:p>
                  </a:txBody>
                  <a:tcPr/>
                </a:tc>
                <a:tc>
                  <a:txBody>
                    <a:bodyPr/>
                    <a:lstStyle/>
                    <a:p>
                      <a:r>
                        <a:rPr lang="en-GB" sz="1600" dirty="0" smtClean="0"/>
                        <a:t>Set up </a:t>
                      </a:r>
                      <a:r>
                        <a:rPr lang="en-GB" sz="1600" dirty="0" err="1" smtClean="0"/>
                        <a:t>OpenCL</a:t>
                      </a:r>
                      <a:endParaRPr lang="en-GB" sz="1600" dirty="0"/>
                    </a:p>
                  </a:txBody>
                  <a:tcPr/>
                </a:tc>
              </a:tr>
              <a:tr h="326750">
                <a:tc>
                  <a:txBody>
                    <a:bodyPr/>
                    <a:lstStyle/>
                    <a:p>
                      <a:r>
                        <a:rPr lang="en-GB" sz="1600" dirty="0" smtClean="0"/>
                        <a:t>An overview of OpenCL</a:t>
                      </a:r>
                      <a:endParaRPr lang="en-GB" sz="1600" dirty="0"/>
                    </a:p>
                  </a:txBody>
                  <a:tcPr/>
                </a:tc>
                <a:tc>
                  <a:txBody>
                    <a:bodyPr/>
                    <a:lstStyle/>
                    <a:p>
                      <a:r>
                        <a:rPr lang="en-GB" sz="1600" dirty="0" smtClean="0"/>
                        <a:t>Run the platform info command</a:t>
                      </a:r>
                    </a:p>
                  </a:txBody>
                  <a:tcPr/>
                </a:tc>
              </a:tr>
              <a:tr h="326750">
                <a:tc>
                  <a:txBody>
                    <a:bodyPr/>
                    <a:lstStyle/>
                    <a:p>
                      <a:r>
                        <a:rPr lang="en-GB" sz="1600" dirty="0" smtClean="0"/>
                        <a:t>Important OpenCL concepts</a:t>
                      </a:r>
                      <a:endParaRPr lang="en-GB" sz="1600" dirty="0"/>
                    </a:p>
                  </a:txBody>
                  <a:tcPr/>
                </a:tc>
                <a:tc>
                  <a:txBody>
                    <a:bodyPr/>
                    <a:lstStyle/>
                    <a:p>
                      <a:r>
                        <a:rPr lang="en-GB" sz="1600" dirty="0" smtClean="0"/>
                        <a:t>Running the </a:t>
                      </a:r>
                      <a:r>
                        <a:rPr lang="en-GB" sz="1600" dirty="0" err="1" smtClean="0"/>
                        <a:t>Vadd</a:t>
                      </a:r>
                      <a:r>
                        <a:rPr lang="en-GB" sz="1600" dirty="0" smtClean="0"/>
                        <a:t> kernel</a:t>
                      </a:r>
                      <a:endParaRPr lang="en-GB" sz="1600" dirty="0"/>
                    </a:p>
                  </a:txBody>
                  <a:tcPr/>
                </a:tc>
              </a:tr>
              <a:tr h="326750">
                <a:tc>
                  <a:txBody>
                    <a:bodyPr/>
                    <a:lstStyle/>
                    <a:p>
                      <a:r>
                        <a:rPr lang="en-GB" sz="1600" dirty="0" smtClean="0"/>
                        <a:t>Overview of OpenCL APIs</a:t>
                      </a:r>
                      <a:endParaRPr lang="en-GB" sz="1600" dirty="0"/>
                    </a:p>
                  </a:txBody>
                  <a:tcPr/>
                </a:tc>
                <a:tc>
                  <a:txBody>
                    <a:bodyPr/>
                    <a:lstStyle/>
                    <a:p>
                      <a:r>
                        <a:rPr lang="en-GB" sz="1600" dirty="0" smtClean="0"/>
                        <a:t>Chaining </a:t>
                      </a:r>
                      <a:r>
                        <a:rPr lang="en-GB" sz="1600" dirty="0" err="1" smtClean="0"/>
                        <a:t>Vadd</a:t>
                      </a:r>
                      <a:r>
                        <a:rPr lang="en-GB" sz="1600" dirty="0" smtClean="0"/>
                        <a:t> kernels</a:t>
                      </a:r>
                      <a:endParaRPr lang="en-GB" sz="1600" dirty="0"/>
                    </a:p>
                  </a:txBody>
                  <a:tcPr/>
                </a:tc>
              </a:tr>
              <a:tr h="326750">
                <a:tc>
                  <a:txBody>
                    <a:bodyPr/>
                    <a:lstStyle/>
                    <a:p>
                      <a:r>
                        <a:rPr lang="en-GB" sz="1600" dirty="0" smtClean="0"/>
                        <a:t>A</a:t>
                      </a:r>
                      <a:r>
                        <a:rPr lang="en-GB" sz="1600" baseline="0" dirty="0" smtClean="0"/>
                        <a:t> hosts view of working with kernels</a:t>
                      </a:r>
                      <a:endParaRPr lang="en-GB" sz="1600" dirty="0"/>
                    </a:p>
                  </a:txBody>
                  <a:tcPr/>
                </a:tc>
                <a:tc>
                  <a:txBody>
                    <a:bodyPr/>
                    <a:lstStyle/>
                    <a:p>
                      <a:r>
                        <a:rPr lang="en-GB" sz="1600" dirty="0" smtClean="0"/>
                        <a:t>The D = A+B+C problem</a:t>
                      </a:r>
                      <a:endParaRPr lang="en-GB" sz="1600" dirty="0"/>
                    </a:p>
                  </a:txBody>
                  <a:tcPr/>
                </a:tc>
              </a:tr>
              <a:tr h="563978">
                <a:tc>
                  <a:txBody>
                    <a:bodyPr/>
                    <a:lstStyle/>
                    <a:p>
                      <a:r>
                        <a:rPr lang="en-GB" sz="1600" dirty="0" smtClean="0"/>
                        <a:t>Introduction to OpenCL kernel programming</a:t>
                      </a:r>
                      <a:endParaRPr lang="en-GB" sz="1600" dirty="0"/>
                    </a:p>
                  </a:txBody>
                  <a:tcPr/>
                </a:tc>
                <a:tc>
                  <a:txBody>
                    <a:bodyPr/>
                    <a:lstStyle/>
                    <a:p>
                      <a:r>
                        <a:rPr lang="en-GB" sz="1600" dirty="0" smtClean="0"/>
                        <a:t>Matrix Multiplication</a:t>
                      </a:r>
                      <a:endParaRPr lang="en-GB" sz="1600" dirty="0"/>
                    </a:p>
                  </a:txBody>
                  <a:tcPr/>
                </a:tc>
              </a:tr>
              <a:tr h="563978">
                <a:tc>
                  <a:txBody>
                    <a:bodyPr/>
                    <a:lstStyle/>
                    <a:p>
                      <a:r>
                        <a:rPr lang="en-GB" sz="1600" dirty="0" smtClean="0"/>
                        <a:t>Understanding the OpenCL memory hierarchy</a:t>
                      </a:r>
                      <a:endParaRPr lang="en-GB" sz="1600" dirty="0"/>
                    </a:p>
                  </a:txBody>
                  <a:tcPr/>
                </a:tc>
                <a:tc>
                  <a:txBody>
                    <a:bodyPr/>
                    <a:lstStyle/>
                    <a:p>
                      <a:r>
                        <a:rPr lang="en-GB" sz="1600" dirty="0" smtClean="0"/>
                        <a:t>Optimize matrix multiplication</a:t>
                      </a:r>
                      <a:endParaRPr lang="en-GB" sz="1600" dirty="0"/>
                    </a:p>
                  </a:txBody>
                  <a:tcPr/>
                </a:tc>
              </a:tr>
              <a:tr h="326750">
                <a:tc>
                  <a:txBody>
                    <a:bodyPr/>
                    <a:lstStyle/>
                    <a:p>
                      <a:r>
                        <a:rPr lang="en-GB" sz="1600" dirty="0" smtClean="0"/>
                        <a:t>Synchronization in OpenCL</a:t>
                      </a:r>
                      <a:endParaRPr lang="en-GB" sz="1600" dirty="0"/>
                    </a:p>
                  </a:txBody>
                  <a:tcPr/>
                </a:tc>
                <a:tc>
                  <a:txBody>
                    <a:bodyPr/>
                    <a:lstStyle/>
                    <a:p>
                      <a:r>
                        <a:rPr lang="en-GB" sz="1600" dirty="0" smtClean="0"/>
                        <a:t>The</a:t>
                      </a:r>
                      <a:r>
                        <a:rPr lang="en-GB" sz="1600" baseline="0" dirty="0" smtClean="0"/>
                        <a:t> Pi program</a:t>
                      </a:r>
                      <a:endParaRPr lang="en-GB" sz="1600" dirty="0"/>
                    </a:p>
                  </a:txBody>
                  <a:tcPr/>
                </a:tc>
              </a:tr>
              <a:tr h="433340">
                <a:tc>
                  <a:txBody>
                    <a:bodyPr/>
                    <a:lstStyle/>
                    <a:p>
                      <a:r>
                        <a:rPr lang="en-GB" sz="1600" dirty="0" smtClean="0"/>
                        <a:t>Heterogeneous computing with OpenCL</a:t>
                      </a:r>
                      <a:endParaRPr lang="en-GB" sz="1600" dirty="0"/>
                    </a:p>
                  </a:txBody>
                  <a:tcPr/>
                </a:tc>
                <a:tc>
                  <a:txBody>
                    <a:bodyPr/>
                    <a:lstStyle/>
                    <a:p>
                      <a:r>
                        <a:rPr lang="en-GB" sz="1600" dirty="0" smtClean="0"/>
                        <a:t>Run kernels</a:t>
                      </a:r>
                      <a:r>
                        <a:rPr lang="en-GB" sz="1600" baseline="0" dirty="0" smtClean="0"/>
                        <a:t> on multiple devices</a:t>
                      </a:r>
                      <a:endParaRPr lang="en-GB" sz="1600" dirty="0"/>
                    </a:p>
                  </a:txBody>
                  <a:tcPr/>
                </a:tc>
              </a:tr>
              <a:tr h="326750">
                <a:tc>
                  <a:txBody>
                    <a:bodyPr/>
                    <a:lstStyle/>
                    <a:p>
                      <a:r>
                        <a:rPr lang="en-GB" sz="1600" dirty="0" smtClean="0"/>
                        <a:t>Optimizing OpenCL performance</a:t>
                      </a:r>
                      <a:endParaRPr lang="en-GB" sz="1600" dirty="0"/>
                    </a:p>
                  </a:txBody>
                  <a:tcPr/>
                </a:tc>
                <a:tc>
                  <a:txBody>
                    <a:bodyPr/>
                    <a:lstStyle/>
                    <a:p>
                      <a:r>
                        <a:rPr lang="en-GB" sz="1600" dirty="0" smtClean="0"/>
                        <a:t>Profile a program</a:t>
                      </a:r>
                      <a:endParaRPr lang="en-GB" sz="1600" dirty="0"/>
                    </a:p>
                  </a:txBody>
                  <a:tcPr/>
                </a:tc>
              </a:tr>
              <a:tr h="563978">
                <a:tc>
                  <a:txBody>
                    <a:bodyPr/>
                    <a:lstStyle/>
                    <a:p>
                      <a:r>
                        <a:rPr lang="en-GB" sz="1600" dirty="0" smtClean="0"/>
                        <a:t>Enabling portable performance via OpenCL</a:t>
                      </a:r>
                      <a:endParaRPr lang="en-GB" sz="1600" dirty="0"/>
                    </a:p>
                  </a:txBody>
                  <a:tcPr/>
                </a:tc>
                <a:tc>
                  <a:txBody>
                    <a:bodyPr/>
                    <a:lstStyle/>
                    <a:p>
                      <a:r>
                        <a:rPr lang="en-GB" sz="1600" dirty="0" smtClean="0"/>
                        <a:t>Optimize</a:t>
                      </a:r>
                      <a:r>
                        <a:rPr lang="en-GB" sz="1600" baseline="0" dirty="0" smtClean="0"/>
                        <a:t> matrix multiplication for cross-platform</a:t>
                      </a:r>
                      <a:endParaRPr lang="en-GB" sz="1600" dirty="0"/>
                    </a:p>
                  </a:txBody>
                  <a:tcPr/>
                </a:tc>
              </a:tr>
              <a:tr h="326750">
                <a:tc>
                  <a:txBody>
                    <a:bodyPr/>
                    <a:lstStyle/>
                    <a:p>
                      <a:r>
                        <a:rPr lang="en-GB" sz="1600" dirty="0" smtClean="0"/>
                        <a:t>Debugging</a:t>
                      </a:r>
                      <a:r>
                        <a:rPr lang="en-GB" sz="1600" baseline="0" dirty="0" smtClean="0"/>
                        <a:t> OpenCL</a:t>
                      </a:r>
                      <a:endParaRPr lang="en-GB" sz="1600" dirty="0"/>
                    </a:p>
                  </a:txBody>
                  <a:tcPr/>
                </a:tc>
                <a:tc>
                  <a:txBody>
                    <a:bodyPr/>
                    <a:lstStyle/>
                    <a:p>
                      <a:endParaRPr lang="en-GB" sz="1600" dirty="0"/>
                    </a:p>
                  </a:txBody>
                  <a:tcPr/>
                </a:tc>
              </a:tr>
              <a:tr h="326750">
                <a:tc>
                  <a:txBody>
                    <a:bodyPr/>
                    <a:lstStyle/>
                    <a:p>
                      <a:r>
                        <a:rPr lang="en-GB" sz="1600" dirty="0" smtClean="0"/>
                        <a:t>Porting CUDA to OpenCL</a:t>
                      </a:r>
                      <a:endParaRPr lang="en-GB" sz="1600" dirty="0"/>
                    </a:p>
                  </a:txBody>
                  <a:tcPr/>
                </a:tc>
                <a:tc>
                  <a:txBody>
                    <a:bodyPr/>
                    <a:lstStyle/>
                    <a:p>
                      <a:r>
                        <a:rPr lang="en-GB" sz="1600" dirty="0" smtClean="0"/>
                        <a:t>Port CUDA</a:t>
                      </a:r>
                      <a:r>
                        <a:rPr lang="en-GB" sz="1600" baseline="0" dirty="0" smtClean="0"/>
                        <a:t> code to </a:t>
                      </a:r>
                      <a:r>
                        <a:rPr lang="en-GB" sz="1600" baseline="0" dirty="0" err="1" smtClean="0"/>
                        <a:t>OpenCL</a:t>
                      </a:r>
                      <a:endParaRPr lang="en-GB" sz="1600" dirty="0"/>
                    </a:p>
                  </a:txBody>
                  <a:tcPr/>
                </a:tc>
              </a:tr>
              <a:tr h="326750">
                <a:tc>
                  <a:txBody>
                    <a:bodyPr/>
                    <a:lstStyle/>
                    <a:p>
                      <a:r>
                        <a:rPr lang="en-GB" sz="1600" dirty="0" smtClean="0"/>
                        <a:t>Appendices</a:t>
                      </a:r>
                      <a:endParaRPr lang="en-GB" sz="1600" dirty="0"/>
                    </a:p>
                  </a:txBody>
                  <a:tcPr/>
                </a:tc>
                <a:tc>
                  <a:txBody>
                    <a:bodyPr/>
                    <a:lstStyle/>
                    <a:p>
                      <a:endParaRPr lang="en-GB" sz="1600" dirty="0"/>
                    </a:p>
                  </a:txBody>
                  <a:tcPr/>
                </a:tc>
              </a:tr>
            </a:tbl>
          </a:graphicData>
        </a:graphic>
      </p:graphicFrame>
    </p:spTree>
    <p:extLst>
      <p:ext uri="{BB962C8B-B14F-4D97-AF65-F5344CB8AC3E}">
        <p14:creationId xmlns:p14="http://schemas.microsoft.com/office/powerpoint/2010/main" val="11815311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Some Concluding remarks</a:t>
            </a:r>
            <a:endParaRPr lang="en-GB" dirty="0"/>
          </a:p>
        </p:txBody>
      </p:sp>
    </p:spTree>
    <p:extLst>
      <p:ext uri="{BB962C8B-B14F-4D97-AF65-F5344CB8AC3E}">
        <p14:creationId xmlns:p14="http://schemas.microsoft.com/office/powerpoint/2010/main" val="23147631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a:t>
            </a:r>
            <a:r>
              <a:rPr lang="en-GB" dirty="0" smtClean="0"/>
              <a:t>widespread industrial support</a:t>
            </a:r>
          </a:p>
          <a:p>
            <a:pPr>
              <a:lnSpc>
                <a:spcPct val="110000"/>
              </a:lnSpc>
            </a:pPr>
            <a:endParaRPr lang="en-GB" dirty="0"/>
          </a:p>
          <a:p>
            <a:pPr>
              <a:lnSpc>
                <a:spcPct val="110000"/>
              </a:lnSpc>
            </a:pPr>
            <a:r>
              <a:rPr lang="en-GB" dirty="0"/>
              <a:t>OpenCL defines a platform-API/framework for heterogeneous </a:t>
            </a:r>
            <a:r>
              <a:rPr lang="en-GB" dirty="0" smtClean="0"/>
              <a:t>computing, </a:t>
            </a:r>
            <a:r>
              <a:rPr lang="en-GB" dirty="0"/>
              <a:t>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t>
            </a:r>
            <a:r>
              <a:rPr lang="en-GB" dirty="0" smtClean="0"/>
              <a:t>and Python APIs make </a:t>
            </a:r>
            <a:r>
              <a:rPr lang="en-GB" dirty="0"/>
              <a:t>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smtClean="0"/>
              <a:t>OpenCL is the </a:t>
            </a:r>
            <a:r>
              <a:rPr lang="en-GB" sz="3400" dirty="0" smtClean="0">
                <a:solidFill>
                  <a:schemeClr val="accent2"/>
                </a:solidFill>
              </a:rPr>
              <a:t>only </a:t>
            </a:r>
            <a:r>
              <a:rPr lang="en-GB" dirty="0" smtClean="0"/>
              <a:t>parallel programming standard that enables mixing </a:t>
            </a:r>
            <a:r>
              <a:rPr lang="en-GB" dirty="0"/>
              <a:t>task parallel and data parallel code in a single program </a:t>
            </a:r>
            <a:r>
              <a:rPr lang="en-GB" dirty="0" smtClean="0"/>
              <a:t>while load balancing across </a:t>
            </a:r>
            <a:r>
              <a:rPr lang="en-GB" sz="3400" dirty="0" smtClean="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important related trends</a:t>
            </a:r>
            <a:endParaRPr lang="en-GB" dirty="0"/>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smtClean="0"/>
              <a:t>OpenCL’s</a:t>
            </a:r>
            <a:r>
              <a:rPr lang="en-GB" dirty="0" smtClean="0"/>
              <a:t> </a:t>
            </a:r>
            <a:r>
              <a:rPr lang="en-GB" dirty="0"/>
              <a:t>Standard Portable Intermediate Representation (SPIR)</a:t>
            </a:r>
          </a:p>
          <a:p>
            <a:pPr lvl="1"/>
            <a:r>
              <a:rPr lang="en-GB" dirty="0"/>
              <a:t>Based on LLVM’s IR</a:t>
            </a:r>
          </a:p>
          <a:p>
            <a:pPr lvl="1"/>
            <a:r>
              <a:rPr lang="en-GB" dirty="0"/>
              <a:t>Makes interchangeable front- and back-ends </a:t>
            </a:r>
            <a:r>
              <a:rPr lang="en-GB" dirty="0" smtClean="0"/>
              <a:t>straightforward</a:t>
            </a:r>
          </a:p>
          <a:p>
            <a:pPr lvl="1"/>
            <a:r>
              <a:rPr lang="en-GB" dirty="0" smtClean="0"/>
              <a:t>Now libraries of OpenCL kernels can be distributed in "binary" form, protecting software developer IP</a:t>
            </a:r>
            <a:endParaRPr lang="en-GB" dirty="0"/>
          </a:p>
          <a:p>
            <a:endParaRPr lang="en-GB" dirty="0"/>
          </a:p>
          <a:p>
            <a:r>
              <a:rPr lang="en-GB" dirty="0"/>
              <a:t>OpenCL </a:t>
            </a:r>
            <a:r>
              <a:rPr lang="en-GB" dirty="0" smtClean="0"/>
              <a:t>2.0 adds support for:</a:t>
            </a:r>
          </a:p>
          <a:p>
            <a:pPr lvl="1"/>
            <a:r>
              <a:rPr lang="en-GB" dirty="0"/>
              <a:t>S</a:t>
            </a:r>
            <a:r>
              <a:rPr lang="en-GB" dirty="0" smtClean="0"/>
              <a:t>hared </a:t>
            </a:r>
            <a:r>
              <a:rPr lang="en-GB" dirty="0"/>
              <a:t>virtual memory to share addresses between the host and the </a:t>
            </a:r>
            <a:r>
              <a:rPr lang="en-GB" dirty="0" smtClean="0"/>
              <a:t>devices</a:t>
            </a:r>
            <a:endParaRPr lang="en-GB" dirty="0"/>
          </a:p>
          <a:p>
            <a:pPr lvl="1"/>
            <a:r>
              <a:rPr lang="en-GB" dirty="0"/>
              <a:t>D</a:t>
            </a:r>
            <a:r>
              <a:rPr lang="en-GB" dirty="0" smtClean="0"/>
              <a:t>ynamic (nested) parallelism, enabling kernels to directly </a:t>
            </a:r>
            <a:r>
              <a:rPr lang="en-GB" dirty="0" err="1" smtClean="0"/>
              <a:t>enqueue</a:t>
            </a:r>
            <a:r>
              <a:rPr lang="en-GB" dirty="0" smtClean="0"/>
              <a:t> other </a:t>
            </a:r>
            <a:r>
              <a:rPr lang="en-GB" dirty="0"/>
              <a:t>kernels </a:t>
            </a:r>
            <a:r>
              <a:rPr lang="en-GB" dirty="0" smtClean="0"/>
              <a:t>on </a:t>
            </a:r>
            <a:r>
              <a:rPr lang="en-GB" dirty="0"/>
              <a:t>the same </a:t>
            </a:r>
            <a:r>
              <a:rPr lang="en-GB" dirty="0" smtClean="0"/>
              <a:t>device without host intervention</a:t>
            </a:r>
            <a:endParaRPr lang="en-GB" dirty="0"/>
          </a:p>
          <a:p>
            <a:pPr lvl="1"/>
            <a:r>
              <a:rPr lang="en-GB" dirty="0"/>
              <a:t>A</a:t>
            </a:r>
            <a:r>
              <a:rPr lang="en-GB" dirty="0" smtClean="0"/>
              <a:t> </a:t>
            </a:r>
            <a:r>
              <a:rPr lang="en-GB" dirty="0"/>
              <a:t>formal memory model based </a:t>
            </a:r>
            <a:r>
              <a:rPr lang="en-GB" dirty="0" smtClean="0"/>
              <a:t>on C11</a:t>
            </a:r>
          </a:p>
          <a:p>
            <a:pPr lvl="1"/>
            <a:r>
              <a:rPr lang="en-GB" dirty="0" smtClean="0"/>
              <a:t>A generic address space to enable easier mixing and matching between host/global/local/private</a:t>
            </a:r>
          </a:p>
          <a:p>
            <a:pPr lvl="1"/>
            <a:r>
              <a:rPr lang="en-GB" dirty="0" smtClean="0"/>
              <a:t>Pipes as memory objects</a:t>
            </a:r>
          </a:p>
          <a:p>
            <a:pPr lvl="1"/>
            <a:r>
              <a:rPr lang="en-GB" dirty="0" smtClean="0"/>
              <a:t>Sub-groups to expose warp/</a:t>
            </a:r>
            <a:r>
              <a:rPr lang="en-GB" dirty="0" err="1" smtClean="0"/>
              <a:t>wavefront</a:t>
            </a:r>
            <a:r>
              <a:rPr lang="en-GB" dirty="0" smtClean="0"/>
              <a:t>-like hardware features</a:t>
            </a:r>
            <a:endParaRPr lang="en-GB" dirty="0"/>
          </a:p>
          <a:p>
            <a:pPr lvl="1"/>
            <a:r>
              <a:rPr lang="en-GB" dirty="0"/>
              <a:t>Lots of other </a:t>
            </a:r>
            <a:r>
              <a:rPr lang="en-GB" dirty="0" smtClean="0"/>
              <a:t>improvements!</a:t>
            </a:r>
            <a:endParaRPr lang="en-GB" dirty="0"/>
          </a:p>
          <a:p>
            <a:endParaRPr lang="en-GB" dirty="0" smtClean="0"/>
          </a:p>
          <a:p>
            <a:r>
              <a:rPr lang="en-GB" dirty="0" smtClean="0"/>
              <a:t>For the latest news on SPIR and new OpenCL versions see:</a:t>
            </a:r>
          </a:p>
          <a:p>
            <a:pPr lvl="1"/>
            <a:r>
              <a:rPr lang="en-GB" dirty="0">
                <a:hlinkClick r:id="rId2"/>
              </a:rPr>
              <a:t>http://www.khronos.org/opencl</a:t>
            </a:r>
            <a:r>
              <a:rPr lang="en-GB" dirty="0" smtClean="0">
                <a:hlinkClick r:id="rId2"/>
              </a:rPr>
              <a:t>/</a:t>
            </a:r>
            <a:r>
              <a:rPr lang="en-GB" dirty="0" smtClean="0"/>
              <a:t> </a:t>
            </a:r>
            <a:endParaRPr lang="en-GB" dirty="0"/>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35480999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Resources:</a:t>
            </a:r>
            <a:br>
              <a:rPr lang="en-GB" dirty="0" smtClean="0"/>
            </a:br>
            <a:r>
              <a:rPr lang="en-GB" dirty="0" smtClean="0"/>
              <a:t>https</a:t>
            </a:r>
            <a:r>
              <a:rPr lang="en-GB" dirty="0"/>
              <a:t>://www.khronos.org/opencl/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smtClean="0">
                <a:solidFill>
                  <a:schemeClr val="tx1"/>
                </a:solidFill>
                <a:latin typeface="+mn-lt"/>
              </a:rPr>
              <a:t>OpenCL Programming Guide</a:t>
            </a:r>
            <a:r>
              <a:rPr lang="en-US" sz="1800" dirty="0" smtClean="0">
                <a:solidFill>
                  <a:schemeClr val="tx1"/>
                </a:solidFill>
                <a:latin typeface="+mn-lt"/>
              </a:rPr>
              <a:t>: </a:t>
            </a:r>
          </a:p>
          <a:p>
            <a:r>
              <a:rPr lang="en-US" sz="1800" dirty="0" smtClean="0">
                <a:solidFill>
                  <a:schemeClr val="tx1"/>
                </a:solidFill>
                <a:latin typeface="+mn-lt"/>
              </a:rPr>
              <a:t>Aaftab Munshi, Benedict Gaster, Timothy G. Mattson and James Fung, 2011 </a:t>
            </a:r>
            <a:endParaRPr lang="en-US" sz="1800" dirty="0">
              <a:solidFill>
                <a:schemeClr val="tx1"/>
              </a:solidFill>
              <a:latin typeface="+mn-lt"/>
            </a:endParaRP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smtClean="0">
                <a:solidFill>
                  <a:schemeClr val="tx1"/>
                </a:solidFill>
                <a:latin typeface="+mn-lt"/>
              </a:rPr>
              <a:t>Heterogeneous Computing with OpenCL</a:t>
            </a:r>
          </a:p>
          <a:p>
            <a:r>
              <a:rPr lang="en-US" sz="1800" dirty="0" smtClean="0">
                <a:solidFill>
                  <a:schemeClr val="tx1"/>
                </a:solidFill>
                <a:latin typeface="+mn-lt"/>
              </a:rPr>
              <a:t>Benedict Gaster, Lee Howes, David R. </a:t>
            </a:r>
            <a:r>
              <a:rPr lang="en-US" sz="1800" dirty="0" err="1" smtClean="0">
                <a:solidFill>
                  <a:schemeClr val="tx1"/>
                </a:solidFill>
                <a:latin typeface="+mn-lt"/>
              </a:rPr>
              <a:t>Kaeli</a:t>
            </a:r>
            <a:r>
              <a:rPr lang="en-US" sz="1800" dirty="0" smtClean="0">
                <a:solidFill>
                  <a:schemeClr val="tx1"/>
                </a:solidFill>
                <a:latin typeface="+mn-lt"/>
              </a:rPr>
              <a:t>, </a:t>
            </a:r>
            <a:r>
              <a:rPr lang="en-US" sz="1800" dirty="0" err="1" smtClean="0">
                <a:solidFill>
                  <a:schemeClr val="tx1"/>
                </a:solidFill>
                <a:latin typeface="+mn-lt"/>
              </a:rPr>
              <a:t>Perhaad</a:t>
            </a:r>
            <a:r>
              <a:rPr lang="en-US" sz="1800" dirty="0" smtClean="0">
                <a:solidFill>
                  <a:schemeClr val="tx1"/>
                </a:solidFill>
                <a:latin typeface="+mn-lt"/>
              </a:rPr>
              <a:t> </a:t>
            </a:r>
            <a:r>
              <a:rPr lang="en-US" sz="1800" dirty="0" err="1" smtClean="0">
                <a:solidFill>
                  <a:schemeClr val="tx1"/>
                </a:solidFill>
                <a:latin typeface="+mn-lt"/>
              </a:rPr>
              <a:t>Mistry</a:t>
            </a:r>
            <a:r>
              <a:rPr lang="en-US" sz="1800" dirty="0" smtClean="0">
                <a:solidFill>
                  <a:schemeClr val="tx1"/>
                </a:solidFill>
                <a:latin typeface="+mn-lt"/>
              </a:rPr>
              <a:t> and Dana </a:t>
            </a:r>
            <a:r>
              <a:rPr lang="en-US" sz="1800" dirty="0" err="1" smtClean="0">
                <a:solidFill>
                  <a:schemeClr val="tx1"/>
                </a:solidFill>
                <a:latin typeface="+mn-lt"/>
              </a:rPr>
              <a:t>Schaa</a:t>
            </a:r>
            <a:r>
              <a:rPr lang="en-US" sz="1800" dirty="0" smtClean="0">
                <a:solidFill>
                  <a:schemeClr val="tx1"/>
                </a:solidFill>
                <a:latin typeface="+mn-lt"/>
              </a:rPr>
              <a:t>, 2011</a:t>
            </a:r>
            <a:endParaRPr lang="en-US" sz="1800" dirty="0">
              <a:solidFill>
                <a:schemeClr val="tx1"/>
              </a:solidFill>
              <a:latin typeface="+mn-lt"/>
            </a:endParaRP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smtClean="0">
                <a:solidFill>
                  <a:schemeClr val="tx1"/>
                </a:solidFill>
                <a:latin typeface="+mn-lt"/>
              </a:rPr>
              <a:t>The OpenCL specification</a:t>
            </a:r>
            <a:endParaRPr lang="en-US" sz="1800" dirty="0" smtClean="0">
              <a:solidFill>
                <a:schemeClr val="tx1"/>
              </a:solidFill>
              <a:latin typeface="+mn-lt"/>
            </a:endParaRPr>
          </a:p>
          <a:p>
            <a:r>
              <a:rPr lang="en-US" sz="1800" dirty="0" smtClean="0">
                <a:solidFill>
                  <a:schemeClr val="tx1"/>
                </a:solidFill>
                <a:latin typeface="+mn-lt"/>
              </a:rPr>
              <a:t>Surprisingly approachable for a spec!</a:t>
            </a:r>
          </a:p>
          <a:p>
            <a:r>
              <a:rPr lang="en-US" dirty="0">
                <a:hlinkClick r:id="rId5"/>
              </a:rPr>
              <a:t>https://www.khronos.org/registry/cl</a:t>
            </a:r>
            <a:r>
              <a:rPr lang="en-US" dirty="0" smtClean="0">
                <a:hlinkClick r:id="rId5"/>
              </a:rPr>
              <a:t>/</a:t>
            </a:r>
            <a:r>
              <a:rPr lang="en-US" dirty="0" smtClean="0"/>
              <a:t> </a:t>
            </a:r>
            <a:endParaRPr lang="en-US" dirty="0"/>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smtClean="0">
                <a:solidFill>
                  <a:schemeClr val="tx1"/>
                </a:solidFill>
                <a:latin typeface="+mn-lt"/>
              </a:rPr>
              <a:t>OpenCL reference card</a:t>
            </a:r>
            <a:endParaRPr lang="en-US" sz="1800" dirty="0" smtClean="0">
              <a:solidFill>
                <a:schemeClr val="tx1"/>
              </a:solidFill>
              <a:latin typeface="+mn-lt"/>
            </a:endParaRPr>
          </a:p>
          <a:p>
            <a:r>
              <a:rPr lang="en-US" sz="1800" dirty="0" smtClean="0">
                <a:solidFill>
                  <a:schemeClr val="tx1"/>
                </a:solidFill>
                <a:latin typeface="+mn-lt"/>
              </a:rPr>
              <a:t>Useful to have on your desk(top)</a:t>
            </a:r>
            <a:endParaRPr lang="en-US" dirty="0"/>
          </a:p>
          <a:p>
            <a:r>
              <a:rPr lang="en-US" sz="1800" dirty="0" smtClean="0">
                <a:solidFill>
                  <a:schemeClr val="tx1"/>
                </a:solidFill>
                <a:latin typeface="+mn-lt"/>
              </a:rPr>
              <a:t>Available on the same page as the spec.</a:t>
            </a:r>
            <a:endParaRPr lang="en-US" sz="1800" dirty="0">
              <a:solidFill>
                <a:schemeClr val="tx1"/>
              </a:solidFill>
              <a:latin typeface="+mn-lt"/>
            </a:endParaRPr>
          </a:p>
        </p:txBody>
      </p:sp>
    </p:spTree>
    <p:extLst>
      <p:ext uri="{BB962C8B-B14F-4D97-AF65-F5344CB8AC3E}">
        <p14:creationId xmlns:p14="http://schemas.microsoft.com/office/powerpoint/2010/main" val="293173531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p>
          <a:p>
            <a:pPr lvl="1"/>
            <a:r>
              <a:rPr lang="en-GB" dirty="0">
                <a:hlinkClick r:id="rId2"/>
              </a:rPr>
              <a:t>http://www.iwocl.org/</a:t>
            </a:r>
            <a:endParaRPr lang="en-GB" dirty="0"/>
          </a:p>
          <a:p>
            <a:pPr lvl="1"/>
            <a:r>
              <a:rPr lang="en-GB" dirty="0"/>
              <a:t>Held in May each year</a:t>
            </a:r>
          </a:p>
          <a:p>
            <a:pPr lvl="1"/>
            <a:r>
              <a:rPr lang="en-GB" dirty="0"/>
              <a:t>CFP to be announced at SC</a:t>
            </a:r>
          </a:p>
          <a:p>
            <a:endParaRPr lang="en-GB" dirty="0" smtClean="0"/>
          </a:p>
          <a:p>
            <a:r>
              <a:rPr lang="en-GB" dirty="0" err="1" smtClean="0"/>
              <a:t>OpenCL</a:t>
            </a:r>
            <a:r>
              <a:rPr lang="en-GB" dirty="0" smtClean="0"/>
              <a:t> Forums:</a:t>
            </a:r>
          </a:p>
          <a:p>
            <a:pPr lvl="1"/>
            <a:r>
              <a:rPr lang="en-GB" dirty="0" smtClean="0"/>
              <a:t>Khronos' OpenCL forums are the central place to be:</a:t>
            </a:r>
          </a:p>
          <a:p>
            <a:pPr lvl="1"/>
            <a:r>
              <a:rPr lang="en-GB" dirty="0">
                <a:hlinkClick r:id="rId3"/>
              </a:rPr>
              <a:t>http://www.khronos.org/message_boards/forumdisplay.php?f=</a:t>
            </a:r>
            <a:r>
              <a:rPr lang="en-GB" dirty="0" smtClean="0">
                <a:hlinkClick r:id="rId3"/>
              </a:rPr>
              <a:t>61</a:t>
            </a:r>
            <a:r>
              <a:rPr lang="en-GB" dirty="0" smtClean="0"/>
              <a:t> </a:t>
            </a:r>
            <a:endParaRPr lang="en-GB" dirty="0"/>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extLst>
      <p:ext uri="{BB962C8B-B14F-4D97-AF65-F5344CB8AC3E}">
        <p14:creationId xmlns:p14="http://schemas.microsoft.com/office/powerpoint/2010/main" val="41157976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OpenCL resources</a:t>
            </a:r>
            <a:endParaRPr lang="en-GB" dirty="0"/>
          </a:p>
        </p:txBody>
      </p:sp>
      <p:sp>
        <p:nvSpPr>
          <p:cNvPr id="3" name="Content Placeholder 2"/>
          <p:cNvSpPr>
            <a:spLocks noGrp="1"/>
          </p:cNvSpPr>
          <p:nvPr>
            <p:ph idx="1"/>
          </p:nvPr>
        </p:nvSpPr>
        <p:spPr/>
        <p:txBody>
          <a:bodyPr>
            <a:normAutofit fontScale="85000" lnSpcReduction="10000"/>
          </a:bodyPr>
          <a:lstStyle/>
          <a:p>
            <a:r>
              <a:rPr lang="en-GB" dirty="0"/>
              <a:t>CLU: </a:t>
            </a:r>
            <a:r>
              <a:rPr lang="en-GB" dirty="0" smtClean="0"/>
              <a:t>a library of useful C-level OpenCL utilities, </a:t>
            </a:r>
            <a:r>
              <a:rPr lang="en-GB" dirty="0"/>
              <a:t>such as </a:t>
            </a:r>
            <a:r>
              <a:rPr lang="en-GB" dirty="0" smtClean="0"/>
              <a:t>program initialization, CL </a:t>
            </a:r>
            <a:r>
              <a:rPr lang="en-GB" dirty="0"/>
              <a:t>kernel code </a:t>
            </a:r>
            <a:r>
              <a:rPr lang="en-GB" dirty="0" smtClean="0"/>
              <a:t>compilation and calling </a:t>
            </a:r>
            <a:r>
              <a:rPr lang="en-GB" dirty="0"/>
              <a:t>kernels with their </a:t>
            </a:r>
            <a:r>
              <a:rPr lang="en-GB" dirty="0" smtClean="0"/>
              <a:t>arguments (bit like GLUT!):</a:t>
            </a:r>
            <a:r>
              <a:rPr lang="en-GB" dirty="0" smtClean="0">
                <a:hlinkClick r:id="rId2"/>
              </a:rPr>
              <a:t>https</a:t>
            </a:r>
            <a:r>
              <a:rPr lang="en-GB" dirty="0">
                <a:hlinkClick r:id="rId2"/>
              </a:rPr>
              <a:t>://github.com/Computing-Language-Utility/CLU</a:t>
            </a:r>
          </a:p>
          <a:p>
            <a:endParaRPr lang="en-GB" dirty="0" smtClean="0"/>
          </a:p>
          <a:p>
            <a:r>
              <a:rPr lang="en-GB" dirty="0" err="1" smtClean="0"/>
              <a:t>clMath</a:t>
            </a:r>
            <a:r>
              <a:rPr lang="en-GB" dirty="0"/>
              <a:t>: </a:t>
            </a:r>
            <a:r>
              <a:rPr lang="en-GB" dirty="0" smtClean="0"/>
              <a:t>an open source BLAS / FFT library originally developed by </a:t>
            </a:r>
            <a:r>
              <a:rPr lang="en-GB" dirty="0" err="1" smtClean="0"/>
              <a:t>AMD</a:t>
            </a:r>
            <a:r>
              <a:rPr lang="en-GB" dirty="0" err="1" smtClean="0">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Versions of </a:t>
            </a:r>
            <a:r>
              <a:rPr lang="en-GB" dirty="0" err="1" smtClean="0"/>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1.0</a:t>
            </a:r>
            <a:endParaRPr lang="en-GB" dirty="0"/>
          </a:p>
        </p:txBody>
      </p:sp>
      <p:sp>
        <p:nvSpPr>
          <p:cNvPr id="3" name="Content Placeholder 2"/>
          <p:cNvSpPr>
            <a:spLocks noGrp="1"/>
          </p:cNvSpPr>
          <p:nvPr>
            <p:ph idx="1"/>
          </p:nvPr>
        </p:nvSpPr>
        <p:spPr/>
        <p:txBody>
          <a:bodyPr/>
          <a:lstStyle/>
          <a:p>
            <a:r>
              <a:rPr lang="en-GB" dirty="0" smtClean="0"/>
              <a:t>First public release, December 2008</a:t>
            </a:r>
            <a:endParaRPr lang="en-GB" dirty="0"/>
          </a:p>
        </p:txBody>
      </p:sp>
    </p:spTree>
    <p:extLst>
      <p:ext uri="{BB962C8B-B14F-4D97-AF65-F5344CB8AC3E}">
        <p14:creationId xmlns:p14="http://schemas.microsoft.com/office/powerpoint/2010/main" val="126519992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1.1</a:t>
            </a:r>
            <a:endParaRPr lang="en-GB" dirty="0"/>
          </a:p>
        </p:txBody>
      </p:sp>
      <p:sp>
        <p:nvSpPr>
          <p:cNvPr id="5" name="Content Placeholder 4"/>
          <p:cNvSpPr>
            <a:spLocks noGrp="1"/>
          </p:cNvSpPr>
          <p:nvPr>
            <p:ph idx="1"/>
          </p:nvPr>
        </p:nvSpPr>
        <p:spPr/>
        <p:txBody>
          <a:bodyPr/>
          <a:lstStyle/>
          <a:p>
            <a:r>
              <a:rPr lang="en-GB" dirty="0" smtClean="0"/>
              <a:t>Released June 2010</a:t>
            </a:r>
          </a:p>
          <a:p>
            <a:r>
              <a:rPr lang="en-GB" dirty="0" smtClean="0"/>
              <a:t>Major new features:</a:t>
            </a:r>
          </a:p>
          <a:p>
            <a:pPr lvl="1"/>
            <a:r>
              <a:rPr lang="en-GB" dirty="0" smtClean="0"/>
              <a:t>Sub buffers</a:t>
            </a:r>
          </a:p>
          <a:p>
            <a:pPr lvl="1"/>
            <a:r>
              <a:rPr lang="en-GB" dirty="0" smtClean="0"/>
              <a:t>User events</a:t>
            </a:r>
          </a:p>
          <a:p>
            <a:pPr lvl="1"/>
            <a:r>
              <a:rPr lang="en-GB" dirty="0" smtClean="0"/>
              <a:t>More built-in functions</a:t>
            </a:r>
          </a:p>
          <a:p>
            <a:pPr lvl="1"/>
            <a:r>
              <a:rPr lang="en-GB" dirty="0" smtClean="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1.2</a:t>
            </a:r>
            <a:endParaRPr lang="en-GB" dirty="0"/>
          </a:p>
        </p:txBody>
      </p:sp>
      <p:sp>
        <p:nvSpPr>
          <p:cNvPr id="5" name="Content Placeholder 4"/>
          <p:cNvSpPr>
            <a:spLocks noGrp="1"/>
          </p:cNvSpPr>
          <p:nvPr>
            <p:ph idx="1"/>
          </p:nvPr>
        </p:nvSpPr>
        <p:spPr/>
        <p:txBody>
          <a:bodyPr/>
          <a:lstStyle/>
          <a:p>
            <a:r>
              <a:rPr lang="en-GB" dirty="0" smtClean="0"/>
              <a:t>Released November 2011</a:t>
            </a:r>
          </a:p>
          <a:p>
            <a:r>
              <a:rPr lang="en-GB" dirty="0" smtClean="0"/>
              <a:t>Major new features:</a:t>
            </a:r>
          </a:p>
          <a:p>
            <a:pPr lvl="1"/>
            <a:r>
              <a:rPr lang="en-GB" dirty="0"/>
              <a:t>Custom devices and built-in </a:t>
            </a:r>
            <a:r>
              <a:rPr lang="en-GB" dirty="0" smtClean="0"/>
              <a:t>kernels</a:t>
            </a:r>
          </a:p>
          <a:p>
            <a:pPr lvl="1"/>
            <a:r>
              <a:rPr lang="en-GB" dirty="0" smtClean="0"/>
              <a:t>Device partitioning</a:t>
            </a:r>
          </a:p>
          <a:p>
            <a:pPr lvl="1"/>
            <a:r>
              <a:rPr lang="en-GB" dirty="0"/>
              <a:t>Support separate compilation and linking of </a:t>
            </a:r>
            <a:r>
              <a:rPr lang="en-GB" dirty="0" smtClean="0"/>
              <a:t>programs</a:t>
            </a:r>
            <a:endParaRPr lang="en-GB" dirty="0"/>
          </a:p>
          <a:p>
            <a:pPr lvl="1"/>
            <a:r>
              <a:rPr lang="en-GB" dirty="0" smtClean="0"/>
              <a:t>Greater support for OpenCL libraries</a:t>
            </a:r>
            <a:endParaRPr lang="en-GB" dirty="0"/>
          </a:p>
        </p:txBody>
      </p:sp>
    </p:spTree>
    <p:extLst>
      <p:ext uri="{BB962C8B-B14F-4D97-AF65-F5344CB8AC3E}">
        <p14:creationId xmlns:p14="http://schemas.microsoft.com/office/powerpoint/2010/main" val="843645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2.0</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Released in November 2013</a:t>
            </a:r>
          </a:p>
          <a:p>
            <a:r>
              <a:rPr lang="en-GB" dirty="0" smtClean="0"/>
              <a:t>Major new features:</a:t>
            </a:r>
          </a:p>
          <a:p>
            <a:pPr lvl="1"/>
            <a:r>
              <a:rPr lang="en-GB" dirty="0" smtClean="0"/>
              <a:t>Shared virtual memory (SVM)</a:t>
            </a:r>
          </a:p>
          <a:p>
            <a:pPr lvl="1"/>
            <a:r>
              <a:rPr lang="en-GB" dirty="0" smtClean="0"/>
              <a:t>Dynamic parallelism</a:t>
            </a:r>
          </a:p>
          <a:p>
            <a:pPr lvl="1"/>
            <a:r>
              <a:rPr lang="en-GB" dirty="0" smtClean="0"/>
              <a:t>Pipes</a:t>
            </a:r>
          </a:p>
          <a:p>
            <a:pPr lvl="1"/>
            <a:r>
              <a:rPr lang="en-GB" dirty="0" smtClean="0"/>
              <a:t>Built</a:t>
            </a:r>
            <a:r>
              <a:rPr lang="en-GB" dirty="0"/>
              <a:t>-in reductions/</a:t>
            </a:r>
            <a:r>
              <a:rPr lang="en-GB" dirty="0" smtClean="0"/>
              <a:t>broadcasts</a:t>
            </a:r>
            <a:endParaRPr lang="en-GB" dirty="0"/>
          </a:p>
          <a:p>
            <a:pPr lvl="1"/>
            <a:r>
              <a:rPr lang="en-GB" dirty="0" smtClean="0"/>
              <a:t>Sub</a:t>
            </a:r>
            <a:r>
              <a:rPr lang="en-GB" dirty="0"/>
              <a:t>-</a:t>
            </a:r>
            <a:r>
              <a:rPr lang="en-GB" dirty="0" smtClean="0"/>
              <a:t>groups</a:t>
            </a:r>
            <a:endParaRPr lang="en-GB" dirty="0"/>
          </a:p>
          <a:p>
            <a:pPr lvl="1"/>
            <a:r>
              <a:rPr lang="en-GB" dirty="0" smtClean="0"/>
              <a:t>"</a:t>
            </a:r>
            <a:r>
              <a:rPr lang="en-GB" dirty="0"/>
              <a:t>generic" address </a:t>
            </a:r>
            <a:r>
              <a:rPr lang="en-GB" dirty="0" smtClean="0"/>
              <a:t>space</a:t>
            </a:r>
            <a:endParaRPr lang="en-GB" dirty="0"/>
          </a:p>
          <a:p>
            <a:pPr lvl="1"/>
            <a:r>
              <a:rPr lang="en-GB" dirty="0" smtClean="0"/>
              <a:t>C11 atomics</a:t>
            </a:r>
            <a:endParaRPr lang="en-GB" dirty="0"/>
          </a:p>
          <a:p>
            <a:pPr lvl="1"/>
            <a:r>
              <a:rPr lang="en-GB" dirty="0" smtClean="0"/>
              <a:t>More </a:t>
            </a:r>
            <a:r>
              <a:rPr lang="en-GB" dirty="0"/>
              <a:t>image support</a:t>
            </a:r>
          </a:p>
        </p:txBody>
      </p:sp>
    </p:spTree>
    <p:extLst>
      <p:ext uri="{BB962C8B-B14F-4D97-AF65-F5344CB8AC3E}">
        <p14:creationId xmlns:p14="http://schemas.microsoft.com/office/powerpoint/2010/main" val="8436453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Vector operations within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a:t>
            </a:r>
            <a:endParaRPr lang="en-GB" dirty="0">
              <a:solidFill>
                <a:schemeClr val="tx1"/>
              </a:solidFill>
            </a:endParaRPr>
          </a:p>
        </p:txBody>
      </p:sp>
    </p:spTree>
    <p:extLst>
      <p:ext uri="{BB962C8B-B14F-4D97-AF65-F5344CB8AC3E}">
        <p14:creationId xmlns:p14="http://schemas.microsoft.com/office/powerpoint/2010/main" val="146938615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Before we continue...</a:t>
            </a:r>
            <a:endParaRPr lang="en-GB" dirty="0"/>
          </a:p>
        </p:txBody>
      </p:sp>
      <p:sp>
        <p:nvSpPr>
          <p:cNvPr id="5" name="Content Placeholder 4"/>
          <p:cNvSpPr>
            <a:spLocks noGrp="1"/>
          </p:cNvSpPr>
          <p:nvPr>
            <p:ph idx="1"/>
          </p:nvPr>
        </p:nvSpPr>
        <p:spPr/>
        <p:txBody>
          <a:bodyPr>
            <a:normAutofit lnSpcReduction="10000"/>
          </a:bodyPr>
          <a:lstStyle/>
          <a:p>
            <a:r>
              <a:rPr lang="en-GB" dirty="0" smtClean="0"/>
              <a:t>The </a:t>
            </a:r>
            <a:r>
              <a:rPr lang="en-GB" dirty="0" err="1" smtClean="0"/>
              <a:t>OpenCL</a:t>
            </a:r>
            <a:r>
              <a:rPr lang="en-GB" dirty="0" smtClean="0"/>
              <a:t> device compilers are good at auto-</a:t>
            </a:r>
            <a:r>
              <a:rPr lang="en-GB" dirty="0" err="1" smtClean="0"/>
              <a:t>vectorising</a:t>
            </a:r>
            <a:r>
              <a:rPr lang="en-GB" dirty="0" smtClean="0"/>
              <a:t> your code</a:t>
            </a:r>
          </a:p>
          <a:p>
            <a:pPr lvl="1"/>
            <a:r>
              <a:rPr lang="en-GB" dirty="0" smtClean="0"/>
              <a:t>Adjacent work-items may be packed to produce </a:t>
            </a:r>
            <a:r>
              <a:rPr lang="en-GB" dirty="0" err="1" smtClean="0"/>
              <a:t>vectorized</a:t>
            </a:r>
            <a:r>
              <a:rPr lang="en-GB" dirty="0" smtClean="0"/>
              <a:t> code</a:t>
            </a:r>
          </a:p>
          <a:p>
            <a:r>
              <a:rPr lang="en-GB" dirty="0" smtClean="0"/>
              <a:t>By using vector operations the compiler may not optimize as </a:t>
            </a:r>
            <a:r>
              <a:rPr lang="en-GB" dirty="0" err="1" smtClean="0"/>
              <a:t>sucessfully</a:t>
            </a:r>
            <a:endParaRPr lang="en-GB" dirty="0" smtClean="0"/>
          </a:p>
          <a:p>
            <a:r>
              <a:rPr lang="en-GB" dirty="0" smtClean="0"/>
              <a:t>So </a:t>
            </a:r>
            <a:r>
              <a:rPr lang="en-GB" b="1" i="1" u="sng" dirty="0" smtClean="0">
                <a:solidFill>
                  <a:srgbClr val="FF0000"/>
                </a:solidFill>
              </a:rPr>
              <a:t>think twice</a:t>
            </a:r>
            <a:r>
              <a:rPr lang="en-GB" dirty="0" smtClean="0">
                <a:solidFill>
                  <a:srgbClr val="FF0000"/>
                </a:solidFill>
              </a:rPr>
              <a:t> </a:t>
            </a:r>
            <a:r>
              <a:rPr lang="en-GB" dirty="0" smtClean="0"/>
              <a:t>before you explicitly </a:t>
            </a:r>
            <a:r>
              <a:rPr lang="en-GB" dirty="0" err="1" smtClean="0"/>
              <a:t>vectorize</a:t>
            </a:r>
            <a:r>
              <a:rPr lang="en-GB" dirty="0" smtClean="0"/>
              <a:t> your OpenCL kernels, you might end up hurting performance!</a:t>
            </a:r>
            <a:endParaRPr lang="en-GB" dirty="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smtClean="0"/>
              <a:t>Vector operations</a:t>
            </a:r>
            <a:endParaRPr lang="en-GB" dirty="0"/>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r>
              <a:rPr lang="en-GB" dirty="0" smtClean="0"/>
              <a:t>…</a:t>
            </a:r>
          </a:p>
          <a:p>
            <a:pPr marL="457200" lvl="1" indent="0">
              <a:buNone/>
            </a:pPr>
            <a:r>
              <a:rPr lang="en-GB" dirty="0" smtClean="0"/>
              <a:t>characterized in part by their widths (e.g. SSE operates on 128 bits at a time, AVX 256 bits </a:t>
            </a:r>
            <a:r>
              <a:rPr lang="en-GB" dirty="0" err="1" smtClean="0"/>
              <a:t>etc</a:t>
            </a:r>
            <a:r>
              <a:rPr lang="en-GB" dirty="0" smtClean="0"/>
              <a:t>)</a:t>
            </a:r>
          </a:p>
          <a:p>
            <a:r>
              <a:rPr lang="en-GB" dirty="0" smtClean="0"/>
              <a:t>To </a:t>
            </a:r>
            <a:r>
              <a:rPr lang="en-GB" dirty="0"/>
              <a:t>gain full performance from these processors it is important to exploit these vector units</a:t>
            </a:r>
          </a:p>
          <a:p>
            <a:r>
              <a:rPr lang="en-GB" dirty="0"/>
              <a:t>Compilers can sometimes automatically exploit vector </a:t>
            </a:r>
            <a:r>
              <a:rPr lang="en-GB" dirty="0" smtClean="0"/>
              <a:t>units.</a:t>
            </a:r>
          </a:p>
          <a:p>
            <a:pPr marL="457200" lvl="1" indent="0">
              <a:buNone/>
            </a:pPr>
            <a:r>
              <a:rPr lang="en-GB" dirty="0" smtClean="0"/>
              <a:t>Experience </a:t>
            </a:r>
            <a:r>
              <a:rPr lang="en-GB" dirty="0"/>
              <a:t>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smtClean="0">
                <a:solidFill>
                  <a:schemeClr val="tx1"/>
                </a:solidFill>
                <a:latin typeface="Courier New Bold"/>
              </a:rPr>
              <a:t>#include "</a:t>
            </a:r>
            <a:r>
              <a:rPr lang="en-US" sz="1400" b="1" dirty="0" err="1" smtClean="0">
                <a:solidFill>
                  <a:schemeClr val="tx1"/>
                </a:solidFill>
                <a:latin typeface="Courier New Bold"/>
              </a:rPr>
              <a:t>xmmintrin.h</a:t>
            </a:r>
            <a:r>
              <a:rPr lang="en-US" sz="1400" b="1" dirty="0" smtClean="0">
                <a:solidFill>
                  <a:schemeClr val="tx1"/>
                </a:solidFill>
                <a:latin typeface="Courier New Bold"/>
              </a:rPr>
              <a:t> "     // vector </a:t>
            </a:r>
            <a:r>
              <a:rPr lang="en-US" sz="1400" b="1" dirty="0" err="1" smtClean="0">
                <a:solidFill>
                  <a:schemeClr val="tx1"/>
                </a:solidFill>
                <a:latin typeface="Courier New Bold"/>
              </a:rPr>
              <a:t>intrinsics</a:t>
            </a:r>
            <a:r>
              <a:rPr lang="en-US" sz="1400" b="1" dirty="0" smtClean="0">
                <a:solidFill>
                  <a:schemeClr val="tx1"/>
                </a:solidFill>
                <a:latin typeface="Courier New Bold"/>
              </a:rPr>
              <a:t> from </a:t>
            </a:r>
            <a:r>
              <a:rPr lang="en-US" sz="1400" b="1" dirty="0" err="1" smtClean="0">
                <a:solidFill>
                  <a:schemeClr val="tx1"/>
                </a:solidFill>
                <a:latin typeface="Courier New Bold"/>
              </a:rPr>
              <a:t>gcc</a:t>
            </a:r>
            <a:r>
              <a:rPr lang="en-US" sz="1400" b="1" dirty="0" smtClean="0">
                <a:solidFill>
                  <a:schemeClr val="tx1"/>
                </a:solidFill>
                <a:latin typeface="Courier New Bold"/>
              </a:rPr>
              <a:t> for SSE (128 bit wide)</a:t>
            </a:r>
          </a:p>
          <a:p>
            <a:endParaRPr lang="en-US" sz="1400" b="1" dirty="0" smtClean="0">
              <a:solidFill>
                <a:schemeClr val="tx1"/>
              </a:solidFill>
              <a:latin typeface="Courier New Bold"/>
            </a:endParaRPr>
          </a:p>
          <a:p>
            <a:r>
              <a:rPr lang="en-US" sz="1400" b="1" dirty="0" smtClean="0">
                <a:solidFill>
                  <a:schemeClr val="tx1"/>
                </a:solidFill>
                <a:latin typeface="Courier New Bold"/>
              </a:rPr>
              <a:t>__m128 ramp = _</a:t>
            </a:r>
            <a:r>
              <a:rPr lang="en-US" sz="1400" b="1" dirty="0" err="1" smtClean="0">
                <a:solidFill>
                  <a:schemeClr val="tx1"/>
                </a:solidFill>
                <a:latin typeface="Courier New Bold"/>
              </a:rPr>
              <a:t>mm_setr_ps</a:t>
            </a:r>
            <a:r>
              <a:rPr lang="en-US" sz="1400" b="1" dirty="0" smtClean="0">
                <a:solidFill>
                  <a:schemeClr val="tx1"/>
                </a:solidFill>
                <a:latin typeface="Courier New Bold"/>
              </a:rPr>
              <a:t>(0.5, 1.5, 2.5, 3.5);   </a:t>
            </a:r>
            <a:r>
              <a:rPr lang="en-US" sz="1200" b="1" dirty="0" smtClean="0">
                <a:solidFill>
                  <a:schemeClr val="tx1"/>
                </a:solidFill>
                <a:latin typeface="Courier New Bold"/>
              </a:rPr>
              <a:t>// pack 4 floats into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vstep</a:t>
            </a:r>
            <a:r>
              <a:rPr lang="en-US" sz="1400" b="1" dirty="0" smtClean="0">
                <a:solidFill>
                  <a:schemeClr val="tx1"/>
                </a:solidFill>
                <a:latin typeface="Courier New Bold"/>
              </a:rPr>
              <a:t> = _mm_load1_ps(&amp;step);              </a:t>
            </a:r>
            <a:r>
              <a:rPr lang="en-US" sz="1200" b="1" dirty="0" smtClean="0">
                <a:solidFill>
                  <a:schemeClr val="tx1"/>
                </a:solidFill>
                <a:latin typeface="Courier New Bold"/>
              </a:rPr>
              <a:t>// pack step into a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xvec</a:t>
            </a:r>
            <a:r>
              <a:rPr lang="en-US" sz="1400" b="1" dirty="0" smtClean="0">
                <a:solidFill>
                  <a:schemeClr val="tx1"/>
                </a:solidFill>
                <a:latin typeface="Courier New Bold"/>
              </a:rPr>
              <a:t>; = _</a:t>
            </a:r>
            <a:r>
              <a:rPr lang="en-US" sz="1400" b="1" dirty="0" err="1" smtClean="0">
                <a:solidFill>
                  <a:schemeClr val="tx1"/>
                </a:solidFill>
                <a:latin typeface="Courier New Bold"/>
              </a:rPr>
              <a:t>mm_mul_ps</a:t>
            </a:r>
            <a:r>
              <a:rPr lang="en-US" sz="1400" b="1" dirty="0" smtClean="0">
                <a:solidFill>
                  <a:schemeClr val="tx1"/>
                </a:solidFill>
                <a:latin typeface="Courier New Bold"/>
              </a:rPr>
              <a:t>(</a:t>
            </a:r>
            <a:r>
              <a:rPr lang="en-US" sz="1400" b="1" dirty="0" err="1" smtClean="0">
                <a:solidFill>
                  <a:schemeClr val="tx1"/>
                </a:solidFill>
                <a:latin typeface="Courier New Bold"/>
              </a:rPr>
              <a:t>ramp,vstep</a:t>
            </a:r>
            <a:r>
              <a:rPr lang="en-US" sz="1400" b="1" dirty="0" smtClean="0">
                <a:solidFill>
                  <a:schemeClr val="tx1"/>
                </a:solidFill>
                <a:latin typeface="Courier New Bold"/>
              </a:rPr>
              <a:t>);           </a:t>
            </a:r>
            <a:r>
              <a:rPr lang="en-US" sz="1200" b="1" dirty="0" smtClean="0">
                <a:solidFill>
                  <a:schemeClr val="tx1"/>
                </a:solidFill>
                <a:latin typeface="Courier New Bold"/>
              </a:rPr>
              <a:t>// multiple corresponding 32 bit</a:t>
            </a:r>
          </a:p>
          <a:p>
            <a:r>
              <a:rPr lang="en-US" sz="1200" b="1" dirty="0">
                <a:latin typeface="Courier New Bold"/>
              </a:rPr>
              <a:t> </a:t>
            </a:r>
            <a:r>
              <a:rPr lang="en-US" sz="1200" b="1" dirty="0" smtClean="0">
                <a:latin typeface="Courier New Bold"/>
              </a:rPr>
              <a:t>                                                        // </a:t>
            </a:r>
            <a:r>
              <a:rPr lang="en-US" sz="1200" b="1" dirty="0" smtClean="0">
                <a:solidFill>
                  <a:schemeClr val="tx1"/>
                </a:solidFill>
                <a:latin typeface="Courier New Bold"/>
              </a:rPr>
              <a:t> floats and assign to </a:t>
            </a:r>
            <a:r>
              <a:rPr lang="en-US" sz="1200" b="1" dirty="0" err="1" smtClean="0">
                <a:solidFill>
                  <a:schemeClr val="tx1"/>
                </a:solidFill>
                <a:latin typeface="Courier New Bold"/>
              </a:rPr>
              <a:t>xvec</a:t>
            </a:r>
            <a:endParaRPr lang="en-US" sz="1200" b="1" dirty="0" smtClean="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Vector </a:t>
            </a:r>
            <a:r>
              <a:rPr lang="en-GB" dirty="0" err="1" smtClean="0"/>
              <a:t>intrinsics</a:t>
            </a:r>
            <a:r>
              <a:rPr lang="en-GB" dirty="0" smtClean="0"/>
              <a:t> challenges</a:t>
            </a:r>
            <a:endParaRPr lang="en-GB" dirty="0"/>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Types</a:t>
            </a:r>
            <a:endParaRPr lang="en-GB" dirty="0"/>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smtClean="0">
                <a:solidFill>
                  <a:schemeClr val="accent1"/>
                </a:solidFill>
              </a:rPr>
              <a:t>Remember, double (and hence vectors of double) are optional in OpenCL v1.1</a:t>
            </a:r>
            <a:endParaRPr lang="en-GB" dirty="0">
              <a:solidFill>
                <a:schemeClr val="accent1"/>
              </a:solidFill>
            </a:endParaRPr>
          </a:p>
        </p:txBody>
      </p:sp>
    </p:spTree>
    <p:extLst>
      <p:ext uri="{BB962C8B-B14F-4D97-AF65-F5344CB8AC3E}">
        <p14:creationId xmlns:p14="http://schemas.microsoft.com/office/powerpoint/2010/main" val="10974688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Vector Operations</a:t>
            </a:r>
            <a:endParaRPr lang="en-GB" dirty="0"/>
          </a:p>
        </p:txBody>
      </p:sp>
      <p:sp>
        <p:nvSpPr>
          <p:cNvPr id="3" name="Content Placeholder 2"/>
          <p:cNvSpPr>
            <a:spLocks noGrp="1"/>
          </p:cNvSpPr>
          <p:nvPr>
            <p:ph idx="1"/>
          </p:nvPr>
        </p:nvSpPr>
        <p:spPr>
          <a:xfrm>
            <a:off x="457200" y="952128"/>
            <a:ext cx="3106688" cy="676672"/>
          </a:xfrm>
        </p:spPr>
        <p:txBody>
          <a:bodyPr/>
          <a:lstStyle/>
          <a:p>
            <a:r>
              <a:rPr lang="en-GB" dirty="0" smtClean="0"/>
              <a:t>Vector literal</a:t>
            </a:r>
            <a:endParaRPr lang="en-GB" dirty="0"/>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components</a:t>
            </a:r>
            <a:endParaRPr lang="en-GB" dirty="0"/>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ops</a:t>
            </a:r>
            <a:endParaRPr lang="en-GB" dirty="0"/>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vi0 = (</a:t>
            </a:r>
            <a:r>
              <a:rPr lang="en-GB" sz="1400" b="1" dirty="0" smtClean="0">
                <a:solidFill>
                  <a:schemeClr val="accent3"/>
                </a:solidFill>
                <a:latin typeface="Courier New Bold"/>
              </a:rPr>
              <a:t>int4</a:t>
            </a:r>
            <a:r>
              <a:rPr lang="en-GB" sz="1400" b="1" dirty="0" smtClean="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vi1 = (</a:t>
            </a:r>
            <a:r>
              <a:rPr lang="en-GB" sz="1400" b="1" dirty="0" smtClean="0">
                <a:solidFill>
                  <a:schemeClr val="accent3"/>
                </a:solidFill>
                <a:latin typeface="Courier New Bold"/>
              </a:rPr>
              <a:t>int4</a:t>
            </a:r>
            <a:r>
              <a:rPr lang="en-GB" sz="1400" b="1" dirty="0" smtClean="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a:t>
            </a:r>
            <a:r>
              <a:rPr lang="en-GB" sz="1400" b="1" dirty="0" smtClean="0">
                <a:latin typeface="Courier New Bold"/>
              </a:rPr>
              <a:t>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smtClean="0">
                <a:solidFill>
                  <a:schemeClr val="accent3"/>
                </a:solidFill>
                <a:latin typeface="Courier New Bold"/>
              </a:rPr>
              <a:t>int8</a:t>
            </a:r>
            <a:r>
              <a:rPr lang="en-GB" sz="1400" b="1" dirty="0" smtClean="0">
                <a:latin typeface="Courier New Bold"/>
              </a:rPr>
              <a:t> v8 = (</a:t>
            </a:r>
            <a:r>
              <a:rPr lang="en-GB" sz="1400" b="1" dirty="0" smtClean="0">
                <a:solidFill>
                  <a:schemeClr val="accent3"/>
                </a:solidFill>
                <a:latin typeface="Courier New Bold"/>
              </a:rPr>
              <a:t>int8</a:t>
            </a:r>
            <a:r>
              <a:rPr lang="en-GB" sz="1400" b="1" dirty="0" smtClean="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smtClean="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smtClean="0">
                <a:latin typeface="Courier New Bold"/>
              </a:rPr>
              <a:t>vi0 = </a:t>
            </a:r>
            <a:r>
              <a:rPr lang="en-GB" sz="1400" b="1" dirty="0" smtClean="0">
                <a:solidFill>
                  <a:schemeClr val="tx2">
                    <a:lumMod val="75000"/>
                  </a:schemeClr>
                </a:solidFill>
                <a:latin typeface="Courier New Bold"/>
              </a:rPr>
              <a:t>abs</a:t>
            </a:r>
            <a:r>
              <a:rPr lang="en-GB" sz="1400" b="1" dirty="0" smtClean="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gridCol w="432621"/>
                <a:gridCol w="434231"/>
                <a:gridCol w="432619"/>
                <a:gridCol w="432619"/>
                <a:gridCol w="432619"/>
                <a:gridCol w="432619"/>
                <a:gridCol w="432619"/>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smtClean="0"/>
              <a:t>+</a:t>
            </a:r>
            <a:endParaRPr lang="en-GB" sz="2800" dirty="0"/>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Using vector operations</a:t>
            </a:r>
            <a:endParaRPr lang="en-GB" dirty="0"/>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Vector instructions example</a:t>
            </a:r>
            <a:endParaRPr lang="en-GB" dirty="0"/>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smtClean="0"/>
              <a:t>Scalar loop:</a:t>
            </a:r>
          </a:p>
          <a:p>
            <a:pPr marL="457200" lvl="1" indent="0">
              <a:buNone/>
            </a:pPr>
            <a:r>
              <a:rPr lang="en-GB" b="1" dirty="0">
                <a:solidFill>
                  <a:schemeClr val="accent1"/>
                </a:solidFill>
                <a:latin typeface="Courier New Bold"/>
              </a:rPr>
              <a:t>f</a:t>
            </a:r>
            <a:r>
              <a:rPr lang="en-GB" b="1" dirty="0" smtClean="0">
                <a:solidFill>
                  <a:schemeClr val="accent1"/>
                </a:solidFill>
                <a:latin typeface="Courier New Bold"/>
              </a:rPr>
              <a:t>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34; </a:t>
            </a:r>
            <a:r>
              <a:rPr lang="en-GB" b="1" dirty="0" err="1" smtClean="0">
                <a:latin typeface="Courier New Bold"/>
              </a:rPr>
              <a:t>i</a:t>
            </a:r>
            <a:r>
              <a:rPr lang="en-GB" b="1" dirty="0" smtClean="0">
                <a:latin typeface="Courier New Bold"/>
              </a:rPr>
              <a:t>++) x[</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a:t>
            </a:r>
          </a:p>
          <a:p>
            <a:r>
              <a:rPr lang="en-GB" dirty="0" smtClean="0"/>
              <a:t>Width for a 128-bit SSE is 128/32=4</a:t>
            </a:r>
          </a:p>
          <a:p>
            <a:r>
              <a:rPr lang="en-GB" dirty="0" smtClean="0"/>
              <a:t>Unroll the loop, then add postscript and </a:t>
            </a:r>
            <a:r>
              <a:rPr lang="en-GB" dirty="0" err="1" smtClean="0"/>
              <a:t>premable</a:t>
            </a:r>
            <a:r>
              <a:rPr lang="en-GB" dirty="0" smtClean="0"/>
              <a:t> as needed:</a:t>
            </a:r>
          </a:p>
          <a:p>
            <a:pPr marL="457200" lvl="1" indent="0">
              <a:buNone/>
            </a:pPr>
            <a:r>
              <a:rPr lang="en-GB" sz="2300" b="1" dirty="0" smtClean="0">
                <a:latin typeface="Courier New Bold"/>
              </a:rPr>
              <a:t>NLP = 34+2; x[34]=x[35]=y[34]=y[35]=0.0f </a:t>
            </a:r>
            <a:r>
              <a:rPr lang="en-GB" sz="2300" b="1" dirty="0" smtClean="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a:t>
            </a:r>
            <a:r>
              <a:rPr lang="en-GB" sz="2300" b="1" dirty="0" smtClean="0">
                <a:solidFill>
                  <a:schemeClr val="accent1"/>
                </a:solidFill>
                <a:latin typeface="Courier New Bold"/>
              </a:rPr>
              <a:t>or</a:t>
            </a:r>
            <a:r>
              <a:rPr lang="en-GB" sz="2300" b="1" dirty="0" smtClean="0">
                <a:latin typeface="Courier New Bold"/>
              </a:rPr>
              <a:t> (</a:t>
            </a:r>
            <a:r>
              <a:rPr lang="en-GB" sz="2300" b="1" dirty="0" err="1" smtClean="0">
                <a:latin typeface="Courier New Bold"/>
              </a:rPr>
              <a:t>i</a:t>
            </a:r>
            <a:r>
              <a:rPr lang="en-GB" sz="2300" b="1" dirty="0" smtClean="0">
                <a:latin typeface="Courier New Bold"/>
              </a:rPr>
              <a:t> = 0; </a:t>
            </a:r>
            <a:r>
              <a:rPr lang="en-GB" sz="2300" b="1" dirty="0">
                <a:latin typeface="Courier New Bold"/>
              </a:rPr>
              <a:t>i</a:t>
            </a:r>
            <a:r>
              <a:rPr lang="en-GB" sz="2300" b="1" dirty="0" smtClean="0">
                <a:latin typeface="Courier New Bold"/>
              </a:rPr>
              <a:t> &lt; NLP; </a:t>
            </a:r>
            <a:r>
              <a:rPr lang="en-GB" sz="2300" b="1" dirty="0">
                <a:latin typeface="Courier New Bold"/>
              </a:rPr>
              <a:t>i</a:t>
            </a:r>
            <a:r>
              <a:rPr lang="en-GB" sz="2300" b="1" dirty="0" smtClean="0">
                <a:latin typeface="Courier New Bold"/>
              </a:rPr>
              <a:t> = </a:t>
            </a:r>
            <a:r>
              <a:rPr lang="en-GB" sz="2300" b="1" dirty="0" err="1" smtClean="0">
                <a:latin typeface="Courier New Bold"/>
              </a:rPr>
              <a:t>i</a:t>
            </a:r>
            <a:r>
              <a:rPr lang="en-GB" sz="2300" b="1" dirty="0" smtClean="0">
                <a:latin typeface="Courier New Bold"/>
              </a:rPr>
              <a:t> + 4) {</a:t>
            </a:r>
          </a:p>
          <a:p>
            <a:pPr marL="457200" lvl="1" indent="0">
              <a:buNone/>
            </a:pPr>
            <a:r>
              <a:rPr lang="en-GB" sz="2300" b="1" dirty="0">
                <a:latin typeface="Courier New Bold"/>
              </a:rPr>
              <a:t> </a:t>
            </a:r>
            <a:r>
              <a:rPr lang="en-GB" sz="2300" b="1" dirty="0" smtClean="0">
                <a:latin typeface="Courier New Bold"/>
              </a:rPr>
              <a:t> x[</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x[i+1] = y[i+1] * y[</a:t>
            </a:r>
            <a:r>
              <a:rPr lang="en-GB" sz="2300" b="1" dirty="0" err="1" smtClean="0">
                <a:latin typeface="Courier New Bold"/>
              </a:rPr>
              <a:t>i</a:t>
            </a:r>
            <a:r>
              <a:rPr lang="en-GB" sz="2300" b="1" dirty="0" smtClean="0">
                <a:latin typeface="Courier New Bold"/>
              </a:rPr>
              <a:t>*1];</a:t>
            </a:r>
          </a:p>
          <a:p>
            <a:pPr marL="457200" lvl="1" indent="0">
              <a:buNone/>
            </a:pPr>
            <a:r>
              <a:rPr lang="en-GB" sz="2300" b="1" dirty="0">
                <a:latin typeface="Courier New Bold"/>
              </a:rPr>
              <a:t> </a:t>
            </a:r>
            <a:r>
              <a:rPr lang="en-GB" sz="2300" b="1" dirty="0" smtClean="0">
                <a:latin typeface="Courier New Bold"/>
              </a:rPr>
              <a:t> x[i+2] = y[i+2] * y[</a:t>
            </a:r>
            <a:r>
              <a:rPr lang="en-GB" sz="2300" b="1" dirty="0" err="1" smtClean="0">
                <a:latin typeface="Courier New Bold"/>
              </a:rPr>
              <a:t>i</a:t>
            </a:r>
            <a:r>
              <a:rPr lang="en-GB" sz="2300" b="1" dirty="0" smtClean="0">
                <a:latin typeface="Courier New Bold"/>
              </a:rPr>
              <a:t>*2];  x[i+3] = y[i+3] * y[</a:t>
            </a:r>
            <a:r>
              <a:rPr lang="en-GB" sz="2300" b="1" dirty="0" err="1" smtClean="0">
                <a:latin typeface="Courier New Bold"/>
              </a:rPr>
              <a:t>i</a:t>
            </a:r>
            <a:r>
              <a:rPr lang="en-GB" sz="2300" b="1" dirty="0" smtClean="0">
                <a:latin typeface="Courier New Bold"/>
              </a:rPr>
              <a:t>*3];</a:t>
            </a:r>
          </a:p>
          <a:p>
            <a:pPr marL="457200" lvl="1" indent="0">
              <a:buNone/>
            </a:pPr>
            <a:r>
              <a:rPr lang="en-GB" sz="2300" b="1" dirty="0">
                <a:latin typeface="Courier New Bold"/>
              </a:rPr>
              <a:t>}</a:t>
            </a:r>
            <a:endParaRPr lang="en-GB" sz="2300" b="1" dirty="0" smtClean="0">
              <a:latin typeface="Courier New Bold"/>
            </a:endParaRPr>
          </a:p>
          <a:p>
            <a:r>
              <a:rPr lang="en-GB" dirty="0" smtClean="0"/>
              <a:t>Replace unrolled loop with associated vector instructions:</a:t>
            </a:r>
          </a:p>
          <a:p>
            <a:endParaRPr lang="en-GB" dirty="0" smtClean="0"/>
          </a:p>
          <a:p>
            <a:pPr marL="0" indent="0">
              <a:buNone/>
            </a:pPr>
            <a:r>
              <a:rPr lang="en-GB" sz="2600" b="1" dirty="0" smtClean="0">
                <a:solidFill>
                  <a:schemeClr val="accent3"/>
                </a:solidFill>
                <a:latin typeface="Courier New Bold"/>
              </a:rPr>
              <a:t>float4 </a:t>
            </a:r>
            <a:r>
              <a:rPr lang="en-GB" sz="2600" b="1" dirty="0" smtClean="0">
                <a:latin typeface="Courier New Bold"/>
              </a:rPr>
              <a:t>x4[DIM], y4[DIM];</a:t>
            </a:r>
          </a:p>
          <a:p>
            <a:pPr marL="0" indent="0">
              <a:buNone/>
            </a:pPr>
            <a:r>
              <a:rPr lang="en-GB" sz="2300" b="1" dirty="0" smtClean="0">
                <a:solidFill>
                  <a:schemeClr val="tx1">
                    <a:lumMod val="85000"/>
                  </a:schemeClr>
                </a:solidFill>
                <a:latin typeface="Courier New Bold"/>
              </a:rPr>
              <a:t>// DIM set to hold 34 values extended to multiple of 4 (36)</a:t>
            </a:r>
          </a:p>
          <a:p>
            <a:pPr marL="0" indent="0">
              <a:buNone/>
            </a:pPr>
            <a:r>
              <a:rPr lang="en-GB" sz="2600" b="1" dirty="0" smtClean="0">
                <a:solidFill>
                  <a:schemeClr val="accent3"/>
                </a:solidFill>
                <a:latin typeface="Courier New Bold"/>
              </a:rPr>
              <a:t>float4</a:t>
            </a:r>
            <a:r>
              <a:rPr lang="en-GB" sz="2600" b="1" dirty="0" smtClean="0">
                <a:latin typeface="Courier New Bold"/>
              </a:rPr>
              <a:t> zero = {0.0f, 0.0f, 0.0f, 0.0f};</a:t>
            </a:r>
          </a:p>
          <a:p>
            <a:pPr marL="0" indent="0">
              <a:buNone/>
            </a:pPr>
            <a:r>
              <a:rPr lang="en-GB" sz="2600" b="1" dirty="0" smtClean="0">
                <a:latin typeface="Courier New Bold"/>
              </a:rPr>
              <a:t>NLP = 34 % 4 + 1; </a:t>
            </a:r>
            <a:r>
              <a:rPr lang="en-GB" sz="2600" b="1" dirty="0" smtClean="0">
                <a:solidFill>
                  <a:schemeClr val="tx1">
                    <a:lumMod val="85000"/>
                  </a:schemeClr>
                </a:solidFill>
                <a:latin typeface="Courier New Bold"/>
              </a:rPr>
              <a:t>// 9 values (as 34 isn’t a multiple of 4)</a:t>
            </a:r>
          </a:p>
          <a:p>
            <a:pPr marL="0" indent="0">
              <a:buNone/>
            </a:pPr>
            <a:r>
              <a:rPr lang="en-GB" sz="2600" b="1" dirty="0" smtClean="0">
                <a:latin typeface="Courier New Bold"/>
              </a:rPr>
              <a:t>x4[NLP-1] = 0.0f; y4[NLP-1] = 0.0f; </a:t>
            </a:r>
            <a:r>
              <a:rPr lang="en-GB" sz="2600" b="1" dirty="0" smtClean="0">
                <a:solidFill>
                  <a:schemeClr val="tx1">
                    <a:lumMod val="85000"/>
                  </a:schemeClr>
                </a:solidFill>
                <a:latin typeface="Courier New Bold"/>
              </a:rPr>
              <a:t>// zero pad arrays</a:t>
            </a:r>
          </a:p>
          <a:p>
            <a:pPr marL="0" indent="0">
              <a:buNone/>
            </a:pPr>
            <a:endParaRPr lang="en-GB" sz="2600" b="1" dirty="0" smtClean="0">
              <a:latin typeface="Courier New Bold"/>
            </a:endParaRPr>
          </a:p>
          <a:p>
            <a:pPr marL="0" indent="0">
              <a:buNone/>
            </a:pPr>
            <a:r>
              <a:rPr lang="en-GB" sz="2600" b="1" dirty="0" smtClean="0">
                <a:solidFill>
                  <a:schemeClr val="accent2"/>
                </a:solidFill>
                <a:latin typeface="Courier New Bold"/>
              </a:rPr>
              <a:t>for</a:t>
            </a:r>
            <a:r>
              <a:rPr lang="en-GB" sz="2600" b="1" dirty="0" smtClean="0">
                <a:latin typeface="Courier New Bold"/>
              </a:rPr>
              <a:t> (</a:t>
            </a:r>
            <a:r>
              <a:rPr lang="en-GB" sz="2600" b="1" dirty="0" err="1" smtClean="0">
                <a:latin typeface="Courier New Bold"/>
              </a:rPr>
              <a:t>i</a:t>
            </a:r>
            <a:r>
              <a:rPr lang="en-GB" sz="2600" b="1" dirty="0" smtClean="0">
                <a:latin typeface="Courier New Bold"/>
              </a:rPr>
              <a:t> = 0; </a:t>
            </a:r>
            <a:r>
              <a:rPr lang="en-GB" sz="2600" b="1" dirty="0" err="1" smtClean="0">
                <a:latin typeface="Courier New Bold"/>
              </a:rPr>
              <a:t>i</a:t>
            </a:r>
            <a:r>
              <a:rPr lang="en-GB" sz="2600" b="1" dirty="0" smtClean="0">
                <a:latin typeface="Courier New Bold"/>
              </a:rPr>
              <a:t> &lt; NLP; </a:t>
            </a:r>
            <a:r>
              <a:rPr lang="en-GB" sz="2600" b="1" dirty="0" err="1" smtClean="0">
                <a:latin typeface="Courier New Bold"/>
              </a:rPr>
              <a:t>i</a:t>
            </a:r>
            <a:r>
              <a:rPr lang="en-GB" sz="2600" b="1" dirty="0" smtClean="0">
                <a:latin typeface="Courier New Bold"/>
              </a:rPr>
              <a:t>++)</a:t>
            </a:r>
          </a:p>
          <a:p>
            <a:pPr marL="0" indent="0">
              <a:buNone/>
            </a:pPr>
            <a:r>
              <a:rPr lang="en-GB" sz="2600" b="1" dirty="0" smtClean="0">
                <a:latin typeface="Courier New Bold"/>
              </a:rPr>
              <a:t> x4[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a:t>
            </a:r>
            <a:r>
              <a:rPr lang="en-GB" sz="2600" b="1" dirty="0" smtClean="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a:t>
            </a:r>
            <a:r>
              <a:rPr lang="en-GB" sz="3600" dirty="0"/>
              <a:t>A</a:t>
            </a:r>
            <a:r>
              <a:rPr lang="en-GB" sz="3600" dirty="0" smtClean="0"/>
              <a:t>: The </a:t>
            </a:r>
            <a:r>
              <a:rPr lang="en-GB" sz="3600" dirty="0" err="1" smtClean="0"/>
              <a:t>vectorized</a:t>
            </a:r>
            <a:r>
              <a:rPr lang="en-GB" sz="3600" dirty="0" smtClean="0"/>
              <a:t> Pi program</a:t>
            </a:r>
            <a:endParaRPr lang="en-GB" sz="3600" dirty="0"/>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p>
          <a:p>
            <a:r>
              <a:rPr lang="en-GB" dirty="0"/>
              <a:t>OpenCL became an important standard </a:t>
            </a:r>
            <a:r>
              <a:rPr lang="en-GB" dirty="0" smtClean="0"/>
              <a:t>upon release </a:t>
            </a:r>
            <a:r>
              <a:rPr lang="en-GB" dirty="0"/>
              <a:t>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169486474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The OpenCL event model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B</a:t>
            </a:r>
            <a:endParaRPr lang="en-GB" dirty="0">
              <a:solidFill>
                <a:schemeClr val="tx1"/>
              </a:solidFill>
            </a:endParaRPr>
          </a:p>
        </p:txBody>
      </p:sp>
    </p:spTree>
    <p:extLst>
      <p:ext uri="{BB962C8B-B14F-4D97-AF65-F5344CB8AC3E}">
        <p14:creationId xmlns:p14="http://schemas.microsoft.com/office/powerpoint/2010/main" val="373082488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smtClean="0"/>
              <a:t>OpenCL Events</a:t>
            </a:r>
            <a:endParaRPr lang="en-GB" dirty="0"/>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smtClean="0">
                <a:solidFill>
                  <a:schemeClr val="accent3"/>
                </a:solidFill>
              </a:rPr>
              <a:t>CL_QUEUED</a:t>
            </a:r>
            <a:r>
              <a:rPr lang="en-GB" dirty="0" smtClean="0"/>
              <a:t>:      command </a:t>
            </a:r>
            <a:r>
              <a:rPr lang="en-GB" dirty="0"/>
              <a:t>has been </a:t>
            </a:r>
            <a:r>
              <a:rPr lang="en-GB" dirty="0" err="1"/>
              <a:t>enqueued</a:t>
            </a:r>
            <a:r>
              <a:rPr lang="en-GB" dirty="0"/>
              <a:t>. </a:t>
            </a:r>
          </a:p>
          <a:p>
            <a:pPr lvl="1">
              <a:lnSpc>
                <a:spcPct val="110000"/>
              </a:lnSpc>
            </a:pPr>
            <a:r>
              <a:rPr lang="en-GB" dirty="0" smtClean="0">
                <a:solidFill>
                  <a:schemeClr val="accent3"/>
                </a:solidFill>
              </a:rPr>
              <a:t>CL_SUBMITTED</a:t>
            </a:r>
            <a:r>
              <a:rPr lang="en-GB" dirty="0" smtClean="0"/>
              <a:t>:  command </a:t>
            </a:r>
            <a:r>
              <a:rPr lang="en-GB" dirty="0"/>
              <a:t>has been submitted to the </a:t>
            </a:r>
            <a:r>
              <a:rPr lang="en-GB" dirty="0" smtClean="0"/>
              <a:t/>
            </a:r>
            <a:br>
              <a:rPr lang="en-GB" dirty="0" smtClean="0"/>
            </a:br>
            <a:r>
              <a:rPr lang="en-GB" dirty="0" smtClean="0"/>
              <a:t>                         compute </a:t>
            </a:r>
            <a:r>
              <a:rPr lang="en-GB" dirty="0"/>
              <a:t>device</a:t>
            </a:r>
          </a:p>
          <a:p>
            <a:pPr lvl="1">
              <a:lnSpc>
                <a:spcPct val="110000"/>
              </a:lnSpc>
            </a:pPr>
            <a:r>
              <a:rPr lang="en-GB" dirty="0" smtClean="0">
                <a:solidFill>
                  <a:schemeClr val="accent3"/>
                </a:solidFill>
              </a:rPr>
              <a:t>CL_RUNNING</a:t>
            </a:r>
            <a:r>
              <a:rPr lang="en-GB" dirty="0" smtClean="0"/>
              <a:t>:    compute </a:t>
            </a:r>
            <a:r>
              <a:rPr lang="en-GB" dirty="0"/>
              <a:t>device is executing the command</a:t>
            </a:r>
          </a:p>
          <a:p>
            <a:pPr lvl="1">
              <a:lnSpc>
                <a:spcPct val="110000"/>
              </a:lnSpc>
            </a:pPr>
            <a:r>
              <a:rPr lang="en-GB" dirty="0" smtClean="0">
                <a:solidFill>
                  <a:schemeClr val="accent3"/>
                </a:solidFill>
              </a:rPr>
              <a:t>CL_COMPLETE</a:t>
            </a:r>
            <a:r>
              <a:rPr lang="en-GB" dirty="0" smtClean="0"/>
              <a:t>:  command </a:t>
            </a:r>
            <a:r>
              <a:rPr lang="en-GB" dirty="0"/>
              <a:t>has completed</a:t>
            </a:r>
          </a:p>
          <a:p>
            <a:pPr lvl="1">
              <a:lnSpc>
                <a:spcPct val="110000"/>
              </a:lnSpc>
            </a:pPr>
            <a:r>
              <a:rPr lang="en-GB" dirty="0" smtClean="0">
                <a:solidFill>
                  <a:schemeClr val="accent3"/>
                </a:solidFill>
              </a:rPr>
              <a:t>ERROR_CODE</a:t>
            </a:r>
            <a:r>
              <a:rPr lang="en-GB" dirty="0" smtClean="0"/>
              <a:t>:   a </a:t>
            </a:r>
            <a:r>
              <a:rPr lang="en-GB" dirty="0"/>
              <a:t>negative value indicates an error condition </a:t>
            </a:r>
            <a:r>
              <a:rPr lang="en-GB" dirty="0" smtClean="0"/>
              <a:t/>
            </a:r>
            <a:br>
              <a:rPr lang="en-GB" dirty="0" smtClean="0"/>
            </a:br>
            <a:r>
              <a:rPr lang="en-GB" dirty="0" smtClean="0"/>
              <a:t>                        occurred</a:t>
            </a:r>
            <a:r>
              <a:rPr lang="en-GB" dirty="0"/>
              <a:t>.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smtClean="0">
                <a:latin typeface="Courier New Bold"/>
              </a:rPr>
              <a:t>)</a:t>
            </a:r>
            <a:endParaRPr lang="en-GB" sz="1400" b="1" dirty="0">
              <a:latin typeface="Courier New Bold"/>
            </a:endParaRP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smtClean="0">
                <a:solidFill>
                  <a:schemeClr val="accent1"/>
                </a:solidFill>
              </a:rPr>
              <a:t>Examples:</a:t>
            </a:r>
          </a:p>
          <a:p>
            <a:pPr marL="285750" indent="-285750">
              <a:buFont typeface="Arial" pitchFamily="34" charset="0"/>
              <a:buChar char="•"/>
            </a:pPr>
            <a:r>
              <a:rPr lang="en-GB" dirty="0" smtClean="0">
                <a:solidFill>
                  <a:schemeClr val="accent1"/>
                </a:solidFill>
              </a:rPr>
              <a:t>CL_EVENT_CONTEXT</a:t>
            </a:r>
          </a:p>
          <a:p>
            <a:pPr marL="285750" indent="-285750">
              <a:buFont typeface="Arial" pitchFamily="34" charset="0"/>
              <a:buChar char="•"/>
            </a:pPr>
            <a:r>
              <a:rPr lang="en-GB" sz="1600" dirty="0" smtClean="0">
                <a:solidFill>
                  <a:schemeClr val="accent1"/>
                </a:solidFill>
              </a:rPr>
              <a:t>CL_EVENT_COMMAND_EXECUTION_STATUS</a:t>
            </a:r>
          </a:p>
          <a:p>
            <a:pPr marL="285750" indent="-285750">
              <a:buFont typeface="Arial" pitchFamily="34" charset="0"/>
              <a:buChar char="•"/>
            </a:pPr>
            <a:r>
              <a:rPr lang="en-GB" dirty="0" smtClean="0">
                <a:solidFill>
                  <a:schemeClr val="accent1"/>
                </a:solidFill>
              </a:rPr>
              <a:t>CL_EVENT_COMMAND_TYPE</a:t>
            </a:r>
            <a:endParaRPr lang="en-GB" dirty="0">
              <a:solidFill>
                <a:schemeClr val="accent1"/>
              </a:solidFill>
            </a:endParaRP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smtClean="0"/>
              <a:t>Generating and consuming events</a:t>
            </a:r>
            <a:endParaRPr lang="en-GB" dirty="0"/>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r>
              <a:rPr lang="en-GB" sz="1600" b="1" dirty="0" smtClean="0">
                <a:latin typeface="Courier New Bold"/>
              </a:rPr>
              <a:t>,</a:t>
            </a:r>
          </a:p>
          <a:p>
            <a:r>
              <a:rPr lang="en-GB" sz="1600" b="1" dirty="0" smtClean="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smtClean="0">
                <a:solidFill>
                  <a:schemeClr val="accent1"/>
                </a:solidFill>
              </a:rPr>
              <a:t>Pointer to an </a:t>
            </a:r>
            <a:r>
              <a:rPr lang="en-GB" dirty="0" smtClean="0">
                <a:solidFill>
                  <a:schemeClr val="accent3"/>
                </a:solidFill>
              </a:rPr>
              <a:t>event object </a:t>
            </a:r>
            <a:r>
              <a:rPr lang="en-GB" dirty="0" smtClean="0">
                <a:solidFill>
                  <a:schemeClr val="accent1"/>
                </a:solidFill>
              </a:rPr>
              <a:t>generated by this command</a:t>
            </a:r>
            <a:endParaRPr lang="en-GB" dirty="0">
              <a:solidFill>
                <a:schemeClr val="accent1"/>
              </a:solidFill>
            </a:endParaRP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smtClean="0">
                <a:solidFill>
                  <a:schemeClr val="accent3"/>
                </a:solidFill>
              </a:rPr>
              <a:t>Array of pointers to the events being waited upon </a:t>
            </a:r>
            <a:r>
              <a:rPr lang="en-GB" dirty="0" smtClean="0">
                <a:solidFill>
                  <a:schemeClr val="accent1"/>
                </a:solidFill>
              </a:rPr>
              <a:t>… Command queue and events must share a context.</a:t>
            </a:r>
            <a:endParaRPr lang="en-GB" dirty="0">
              <a:solidFill>
                <a:schemeClr val="accent1"/>
              </a:solidFill>
            </a:endParaRP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smtClean="0">
                <a:solidFill>
                  <a:schemeClr val="accent3"/>
                </a:solidFill>
              </a:rPr>
              <a:t>Number of events </a:t>
            </a:r>
            <a:r>
              <a:rPr lang="en-GB" dirty="0" smtClean="0">
                <a:solidFill>
                  <a:schemeClr val="accent1"/>
                </a:solidFill>
              </a:rPr>
              <a:t>this command is waiting to complete </a:t>
            </a:r>
            <a:r>
              <a:rPr lang="en-GB" dirty="0" smtClean="0">
                <a:solidFill>
                  <a:schemeClr val="accent2"/>
                </a:solidFill>
              </a:rPr>
              <a:t>before</a:t>
            </a:r>
            <a:r>
              <a:rPr lang="en-GB" dirty="0" smtClean="0">
                <a:solidFill>
                  <a:schemeClr val="accent1"/>
                </a:solidFill>
              </a:rPr>
              <a:t> executing</a:t>
            </a:r>
            <a:endParaRPr lang="en-GB" dirty="0">
              <a:solidFill>
                <a:schemeClr val="accent1"/>
              </a:solidFill>
            </a:endParaRP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Event: basic event usage</a:t>
            </a:r>
            <a:endParaRPr lang="en-GB" dirty="0"/>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a:t>
            </a:r>
            <a:r>
              <a:rPr lang="en-GB" sz="1600" b="1" dirty="0" smtClean="0">
                <a:latin typeface="Courier New Bold"/>
              </a:rPr>
              <a:t>NULL</a:t>
            </a:r>
            <a:r>
              <a:rPr lang="en-GB" sz="1600" b="1" dirty="0">
                <a:latin typeface="Courier New Bold"/>
              </a:rPr>
              <a:t>,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smtClean="0">
                <a:solidFill>
                  <a:schemeClr val="accent1"/>
                </a:solidFill>
              </a:rPr>
              <a:t>Enqueue</a:t>
            </a:r>
            <a:r>
              <a:rPr lang="en-GB" dirty="0" smtClean="0">
                <a:solidFill>
                  <a:schemeClr val="accent1"/>
                </a:solidFill>
              </a:rPr>
              <a:t> two kernels that expose events</a:t>
            </a:r>
            <a:endParaRPr lang="en-GB" dirty="0">
              <a:solidFill>
                <a:schemeClr val="accent1"/>
              </a:solidFill>
            </a:endParaRP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smtClean="0">
                <a:solidFill>
                  <a:schemeClr val="accent1"/>
                </a:solidFill>
              </a:rPr>
              <a:t>Wait to execute until two previous events complete</a:t>
            </a:r>
            <a:endParaRPr lang="en-GB" dirty="0">
              <a:solidFill>
                <a:schemeClr val="accent1"/>
              </a:solidFill>
            </a:endParaRP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smtClean="0"/>
              <a:t>OpenCL synchronization: queues &amp; events</a:t>
            </a:r>
            <a:endParaRPr lang="en-GB" sz="3600" dirty="0"/>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smtClean="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smtClean="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smtClean="0">
                <a:solidFill>
                  <a:schemeClr val="accent1"/>
                </a:solidFill>
              </a:rPr>
              <a:t>Kernel 2 starts before the results from Kernel 1 are ready</a:t>
            </a:r>
            <a:endParaRPr lang="en-GB" b="1" dirty="0">
              <a:solidFill>
                <a:schemeClr val="accent1"/>
              </a:solidFill>
            </a:endParaRP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smtClean="0">
                <a:solidFill>
                  <a:schemeClr val="accent1"/>
                </a:solidFill>
              </a:rPr>
              <a:t>Kernel 2 waits for an event from Kernel 1 and does not start until the results are ready</a:t>
            </a:r>
            <a:endParaRPr lang="en-GB" b="1" dirty="0">
              <a:solidFill>
                <a:schemeClr val="accent1"/>
              </a:solidFill>
            </a:endParaRP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a:bodyPr>
          <a:lstStyle/>
          <a:p>
            <a:r>
              <a:rPr lang="en-GB" dirty="0" smtClean="0"/>
              <a:t>Why Events? Won’t a barrier do?</a:t>
            </a:r>
            <a:endParaRPr lang="en-GB" dirty="0"/>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smtClean="0"/>
              <a:t>A barrier defines a synchronization point … commands following a barrier wait to execute until all prior </a:t>
            </a:r>
            <a:r>
              <a:rPr lang="en-GB" dirty="0" err="1" smtClean="0"/>
              <a:t>enqueued</a:t>
            </a:r>
            <a:r>
              <a:rPr lang="en-GB" dirty="0" smtClean="0"/>
              <a:t> commands complete</a:t>
            </a:r>
          </a:p>
          <a:p>
            <a:pPr marL="457200" lvl="1" indent="0">
              <a:buNone/>
            </a:pPr>
            <a:r>
              <a:rPr lang="en-GB" sz="1900" b="1" dirty="0" err="1" smtClean="0">
                <a:solidFill>
                  <a:schemeClr val="accent3"/>
                </a:solidFill>
                <a:latin typeface="Courier New Bold"/>
              </a:rPr>
              <a:t>cl_int</a:t>
            </a:r>
            <a:r>
              <a:rPr lang="en-GB" sz="1900" b="1" dirty="0" smtClean="0">
                <a:latin typeface="Courier New Bold"/>
              </a:rPr>
              <a:t> </a:t>
            </a:r>
            <a:r>
              <a:rPr lang="en-GB" sz="1900" b="1" dirty="0" err="1" smtClean="0">
                <a:solidFill>
                  <a:schemeClr val="tx2">
                    <a:lumMod val="75000"/>
                  </a:schemeClr>
                </a:solidFill>
                <a:latin typeface="Courier New Bold"/>
              </a:rPr>
              <a:t>clEnqueueBarrier</a:t>
            </a:r>
            <a:r>
              <a:rPr lang="en-GB" sz="1900" b="1" dirty="0" smtClean="0">
                <a:latin typeface="Courier New Bold"/>
              </a:rPr>
              <a:t>(</a:t>
            </a:r>
            <a:r>
              <a:rPr lang="en-GB" sz="1900" b="1" dirty="0" err="1" smtClean="0">
                <a:solidFill>
                  <a:schemeClr val="accent3"/>
                </a:solidFill>
                <a:latin typeface="Courier New Bold"/>
              </a:rPr>
              <a:t>cl_command_queue</a:t>
            </a:r>
            <a:r>
              <a:rPr lang="en-GB" sz="1900" b="1" dirty="0" smtClean="0">
                <a:latin typeface="Courier New Bold"/>
              </a:rPr>
              <a:t> queue)</a:t>
            </a:r>
          </a:p>
          <a:p>
            <a:pPr marL="514350" indent="-457200"/>
            <a:r>
              <a:rPr lang="en-GB" dirty="0" smtClean="0"/>
              <a:t>Events provide </a:t>
            </a:r>
            <a:r>
              <a:rPr lang="en-GB" dirty="0" smtClean="0">
                <a:solidFill>
                  <a:schemeClr val="accent1"/>
                </a:solidFill>
              </a:rPr>
              <a:t>fine grained control </a:t>
            </a:r>
            <a:r>
              <a:rPr lang="en-GB" dirty="0" smtClean="0"/>
              <a:t>… this can really matter with an out-of-order queue.</a:t>
            </a:r>
          </a:p>
          <a:p>
            <a:pPr marL="514350" indent="-457200"/>
            <a:r>
              <a:rPr lang="en-GB" dirty="0" smtClean="0"/>
              <a:t>Events work between commands in the </a:t>
            </a:r>
            <a:r>
              <a:rPr lang="en-GB" dirty="0" smtClean="0">
                <a:solidFill>
                  <a:schemeClr val="accent1"/>
                </a:solidFill>
              </a:rPr>
              <a:t>different queues </a:t>
            </a:r>
            <a:r>
              <a:rPr lang="en-GB" dirty="0" smtClean="0"/>
              <a:t>… as long as they </a:t>
            </a:r>
            <a:r>
              <a:rPr lang="en-GB" dirty="0" smtClean="0">
                <a:solidFill>
                  <a:schemeClr val="accent2"/>
                </a:solidFill>
              </a:rPr>
              <a:t>share a context</a:t>
            </a:r>
          </a:p>
          <a:p>
            <a:pPr marL="514350" indent="-457200"/>
            <a:r>
              <a:rPr lang="en-GB" dirty="0" smtClean="0"/>
              <a:t>Events convey more information than a barrier … provide info on state of a command, not just whether it’s complete or not.</a:t>
            </a:r>
            <a:endParaRPr lang="en-GB" dirty="0"/>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smtClean="0">
                <a:ln>
                  <a:noFill/>
                </a:ln>
                <a:effectLst/>
                <a:uLnTx/>
                <a:uFillTx/>
                <a:latin typeface="Arial Narrow" pitchFamily="34" charset="0"/>
                <a:ea typeface="ヒラギノ角ゴ ProN W3" charset="-128"/>
                <a:cs typeface="Arial"/>
                <a:sym typeface="Myriad Set Semibold" charset="0"/>
              </a:rPr>
              <a:t>Event</a:t>
            </a:r>
            <a:endPar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endParaRPr>
          </a:p>
        </p:txBody>
      </p:sp>
    </p:spTree>
    <p:extLst>
      <p:ext uri="{BB962C8B-B14F-4D97-AF65-F5344CB8AC3E}">
        <p14:creationId xmlns:p14="http://schemas.microsoft.com/office/powerpoint/2010/main" val="251482100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a:t>
            </a:r>
            <a:r>
              <a:rPr lang="en-GB" sz="2400" dirty="0" err="1" smtClean="0"/>
              <a:t>clEnqueueBarrier</a:t>
            </a:r>
            <a:r>
              <a:rPr lang="en-GB" sz="2400" dirty="0" smtClean="0"/>
              <a:t> doesn’t work</a:t>
            </a:r>
            <a:endParaRPr lang="en-GB" sz="2400" dirty="0"/>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this works!</a:t>
            </a:r>
            <a:endParaRPr lang="en-GB" sz="2400" dirty="0"/>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smtClean="0">
                <a:latin typeface="Courier New Bold"/>
                <a:sym typeface="Myriad Set Text" charset="0"/>
              </a:rPr>
              <a:t>()</a:t>
            </a:r>
          </a:p>
          <a:p>
            <a:pPr fontAlgn="base">
              <a:lnSpc>
                <a:spcPct val="99000"/>
              </a:lnSpc>
              <a:spcBef>
                <a:spcPct val="0"/>
              </a:spcBef>
              <a:spcAft>
                <a:spcPct val="0"/>
              </a:spcAft>
            </a:pPr>
            <a:r>
              <a:rPr lang="en-US" sz="1200" dirty="0" err="1" smtClean="0">
                <a:latin typeface="Courier New Bold"/>
                <a:sym typeface="Myriad Set Text" charset="0"/>
              </a:rPr>
              <a:t>clEnqueueWaitForEvent</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smtClean="0">
                <a:latin typeface="Courier New Bold"/>
                <a:sym typeface="Myriad Set Text" charset="0"/>
              </a:rPr>
              <a:t>clEnqueueMarker</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smtClean="0"/>
              <a:t>Host generated events influencing execution of commands: User events</a:t>
            </a:r>
            <a:endParaRPr lang="en-GB" sz="3200" dirty="0"/>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smtClean="0"/>
              <a:t>“user code” running on a host thread can generate event objects</a:t>
            </a:r>
          </a:p>
          <a:p>
            <a:pPr marL="457200" lvl="1" indent="0">
              <a:buNone/>
            </a:pPr>
            <a:r>
              <a:rPr lang="en-GB" sz="2200" b="1" dirty="0" err="1" smtClean="0">
                <a:solidFill>
                  <a:schemeClr val="accent3"/>
                </a:solidFill>
                <a:latin typeface="Courier New Bold"/>
              </a:rPr>
              <a:t>cl_event</a:t>
            </a:r>
            <a:r>
              <a:rPr lang="en-GB" sz="2200" b="1" dirty="0" smtClean="0">
                <a:latin typeface="Courier New Bold"/>
              </a:rPr>
              <a:t> </a:t>
            </a:r>
            <a:r>
              <a:rPr lang="en-GB" sz="2200" b="1" dirty="0" err="1" smtClean="0">
                <a:solidFill>
                  <a:schemeClr val="tx2">
                    <a:lumMod val="75000"/>
                  </a:schemeClr>
                </a:solidFill>
                <a:latin typeface="Courier New Bold"/>
              </a:rPr>
              <a:t>clCreateUserEvent</a:t>
            </a:r>
            <a:r>
              <a:rPr lang="en-GB" sz="2200" b="1" dirty="0" smtClean="0">
                <a:latin typeface="Courier New Bold"/>
              </a:rPr>
              <a:t>(</a:t>
            </a:r>
            <a:r>
              <a:rPr lang="en-GB" sz="2200" b="1" dirty="0" err="1" smtClean="0">
                <a:solidFill>
                  <a:schemeClr val="accent3"/>
                </a:solidFill>
                <a:latin typeface="Courier New Bold"/>
              </a:rPr>
              <a:t>cl_context</a:t>
            </a:r>
            <a:r>
              <a:rPr lang="en-GB" sz="2200" b="1" dirty="0" smtClean="0">
                <a:latin typeface="Courier New Bold"/>
              </a:rPr>
              <a:t> context,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errcode_ret</a:t>
            </a:r>
            <a:r>
              <a:rPr lang="en-GB" sz="2200" b="1" dirty="0" smtClean="0">
                <a:latin typeface="Courier New Bold"/>
              </a:rPr>
              <a:t>)</a:t>
            </a:r>
          </a:p>
          <a:p>
            <a:r>
              <a:rPr lang="en-GB" dirty="0" smtClean="0"/>
              <a:t>Created with value CL_SUBMITTED.</a:t>
            </a:r>
          </a:p>
          <a:p>
            <a:r>
              <a:rPr lang="en-GB" dirty="0" smtClean="0"/>
              <a:t>It’s just another event to </a:t>
            </a:r>
            <a:r>
              <a:rPr lang="en-GB" dirty="0" err="1" smtClean="0"/>
              <a:t>enqueued</a:t>
            </a:r>
            <a:r>
              <a:rPr lang="en-GB" dirty="0" smtClean="0"/>
              <a:t> commands.</a:t>
            </a:r>
          </a:p>
          <a:p>
            <a:r>
              <a:rPr lang="en-GB" dirty="0" smtClean="0"/>
              <a:t>Can set the event to one of the legal event values</a:t>
            </a:r>
          </a:p>
          <a:p>
            <a:pPr marL="457200" lvl="1" indent="0">
              <a:buNone/>
            </a:pP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solidFill>
                  <a:schemeClr val="tx2">
                    <a:lumMod val="75000"/>
                  </a:schemeClr>
                </a:solidFill>
                <a:latin typeface="Courier New Bold"/>
              </a:rPr>
              <a:t>clSetUserEventStatus</a:t>
            </a:r>
            <a:r>
              <a:rPr lang="en-GB" sz="2200" b="1" dirty="0" smtClean="0">
                <a:latin typeface="Courier New Bold"/>
              </a:rPr>
              <a:t>(</a:t>
            </a:r>
            <a:r>
              <a:rPr lang="en-GB" sz="2200" b="1" dirty="0" err="1" smtClean="0">
                <a:solidFill>
                  <a:schemeClr val="accent3"/>
                </a:solidFill>
                <a:latin typeface="Courier New Bold"/>
              </a:rPr>
              <a:t>cl_event</a:t>
            </a:r>
            <a:r>
              <a:rPr lang="en-GB" sz="2200" b="1" dirty="0" smtClean="0">
                <a:latin typeface="Courier New Bold"/>
              </a:rPr>
              <a:t> event,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execution_status</a:t>
            </a:r>
            <a:r>
              <a:rPr lang="en-GB" sz="2200" b="1" dirty="0" smtClean="0">
                <a:latin typeface="Courier New Bold"/>
              </a:rPr>
              <a:t>)</a:t>
            </a:r>
          </a:p>
          <a:p>
            <a:r>
              <a:rPr lang="en-GB" dirty="0" smtClean="0"/>
              <a:t>Example use case: Queue up block of commands that wait on user input to finalize state of memory objects before proceeding.</a:t>
            </a:r>
            <a:endParaRPr lang="en-GB" dirty="0"/>
          </a:p>
        </p:txBody>
      </p:sp>
    </p:spTree>
    <p:extLst>
      <p:ext uri="{BB962C8B-B14F-4D97-AF65-F5344CB8AC3E}">
        <p14:creationId xmlns:p14="http://schemas.microsoft.com/office/powerpoint/2010/main" val="409135068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smtClean="0"/>
              <a:t>Command generated events influencing execution of host code</a:t>
            </a:r>
            <a:endParaRPr lang="en-GB" sz="3600" dirty="0"/>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smtClean="0"/>
              <a:t>A thread running on the host can pause waiting on a list of events to complete. This can be done with the function:</a:t>
            </a:r>
          </a:p>
          <a:p>
            <a:pPr marL="457200" lvl="1" indent="0">
              <a:buNone/>
            </a:pPr>
            <a:r>
              <a:rPr lang="en-GB" b="1" dirty="0" err="1" smtClean="0">
                <a:solidFill>
                  <a:schemeClr val="accent4"/>
                </a:solidFill>
                <a:latin typeface="Courier New Bold"/>
              </a:rPr>
              <a:t>cl_int</a:t>
            </a:r>
            <a:r>
              <a:rPr lang="en-GB" b="1" dirty="0" smtClean="0">
                <a:solidFill>
                  <a:schemeClr val="accent4"/>
                </a:solidFill>
                <a:latin typeface="Courier New Bold"/>
              </a:rPr>
              <a:t> </a:t>
            </a:r>
            <a:r>
              <a:rPr lang="en-GB" b="1" dirty="0" err="1" smtClean="0">
                <a:solidFill>
                  <a:schemeClr val="tx2">
                    <a:lumMod val="75000"/>
                  </a:schemeClr>
                </a:solidFill>
                <a:latin typeface="Courier New Bold"/>
              </a:rPr>
              <a:t>clWaitForEvents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4"/>
                </a:solidFill>
                <a:latin typeface="Courier New Bold"/>
              </a:rPr>
              <a:t>cl_uint</a:t>
            </a:r>
            <a:r>
              <a:rPr lang="en-GB" b="1" dirty="0" smtClean="0">
                <a:solidFill>
                  <a:schemeClr val="accent4"/>
                </a:solidFill>
                <a:latin typeface="Courier New Bold"/>
              </a:rPr>
              <a:t> </a:t>
            </a:r>
            <a:r>
              <a:rPr lang="en-GB" b="1" dirty="0" err="1" smtClean="0">
                <a:latin typeface="Courier New Bold"/>
              </a:rPr>
              <a:t>num_events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2"/>
                </a:solidFill>
                <a:latin typeface="Courier New Bold"/>
              </a:rPr>
              <a:t>const</a:t>
            </a:r>
            <a:r>
              <a:rPr lang="en-GB" b="1" dirty="0" smtClean="0">
                <a:latin typeface="Courier New Bold"/>
              </a:rPr>
              <a:t> </a:t>
            </a:r>
            <a:r>
              <a:rPr lang="en-GB" b="1" dirty="0" err="1" smtClean="0">
                <a:solidFill>
                  <a:schemeClr val="accent4"/>
                </a:solidFill>
                <a:latin typeface="Courier New Bold"/>
              </a:rPr>
              <a:t>cl_event</a:t>
            </a:r>
            <a:r>
              <a:rPr lang="en-GB" b="1" dirty="0" smtClean="0">
                <a:solidFill>
                  <a:schemeClr val="accent4"/>
                </a:solidFill>
                <a:latin typeface="Courier New Bold"/>
              </a:rPr>
              <a:t> </a:t>
            </a:r>
            <a:r>
              <a:rPr lang="en-GB" b="1" dirty="0" smtClean="0">
                <a:latin typeface="Courier New Bold"/>
              </a:rPr>
              <a:t>*</a:t>
            </a:r>
            <a:r>
              <a:rPr lang="en-GB" b="1" dirty="0" err="1" smtClean="0">
                <a:latin typeface="Courier New Bold"/>
              </a:rPr>
              <a:t>event_list</a:t>
            </a:r>
            <a:r>
              <a:rPr lang="en-GB" b="1" dirty="0" smtClean="0">
                <a:latin typeface="Courier New Bold"/>
              </a:rPr>
              <a:t>)</a:t>
            </a:r>
          </a:p>
          <a:p>
            <a:endParaRPr lang="en-GB" b="1" dirty="0">
              <a:latin typeface="Courier New Bold"/>
            </a:endParaRPr>
          </a:p>
          <a:p>
            <a:r>
              <a:rPr lang="en-GB" dirty="0" smtClean="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smtClean="0">
                <a:solidFill>
                  <a:schemeClr val="accent1"/>
                </a:solidFill>
              </a:rPr>
              <a:t>Number of events to wait on</a:t>
            </a:r>
            <a:endParaRPr lang="en-GB" sz="2000" dirty="0">
              <a:solidFill>
                <a:schemeClr val="accent1"/>
              </a:solidFill>
            </a:endParaRP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smtClean="0">
                <a:solidFill>
                  <a:schemeClr val="accent1"/>
                </a:solidFill>
              </a:rPr>
              <a:t>An array of pointers to event object</a:t>
            </a:r>
            <a:endParaRPr lang="en-GB" sz="2000" dirty="0">
              <a:solidFill>
                <a:schemeClr val="accent1"/>
              </a:solidFill>
            </a:endParaRP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smtClean="0">
                <a:solidFill>
                  <a:schemeClr val="tx2">
                    <a:lumMod val="75000"/>
                  </a:schemeClr>
                </a:solidFill>
                <a:latin typeface="+mn-lt"/>
              </a:rPr>
              <a:t>OpenCL 1.0  </a:t>
            </a:r>
            <a:r>
              <a:rPr lang="en-US" sz="2000" dirty="0" smtClean="0">
                <a:solidFill>
                  <a:schemeClr val="tx2">
                    <a:lumMod val="75000"/>
                  </a:schemeClr>
                </a:solidFill>
                <a:latin typeface="+mn-lt"/>
              </a:rPr>
              <a:t>specification</a:t>
            </a:r>
            <a:endParaRPr lang="en-US" sz="2000" dirty="0">
              <a:solidFill>
                <a:schemeClr val="tx2">
                  <a:lumMod val="75000"/>
                </a:schemeClr>
              </a:solidFill>
              <a:latin typeface="+mn-lt"/>
            </a:endParaRP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smtClean="0">
                <a:solidFill>
                  <a:schemeClr val="accent2"/>
                </a:solidFill>
                <a:latin typeface="+mn-lt"/>
              </a:rPr>
              <a:t>During 2H09</a:t>
            </a:r>
          </a:p>
          <a:p>
            <a:pPr algn="ctr">
              <a:lnSpc>
                <a:spcPct val="80000"/>
              </a:lnSpc>
            </a:pPr>
            <a:r>
              <a:rPr lang="en-US" sz="2000" dirty="0" smtClean="0">
                <a:solidFill>
                  <a:schemeClr val="tx2">
                    <a:lumMod val="75000"/>
                  </a:schemeClr>
                </a:solidFill>
                <a:latin typeface="+mn-lt"/>
              </a:rPr>
              <a:t>Multiple conformant implementations ship across a diverse range of platforms.</a:t>
            </a:r>
            <a:endParaRPr lang="en-US" sz="2000" dirty="0">
              <a:solidFill>
                <a:schemeClr val="tx2">
                  <a:lumMod val="75000"/>
                </a:schemeClr>
              </a:solidFill>
              <a:latin typeface="+mn-lt"/>
            </a:endParaRP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Dec08</a:t>
            </a:r>
            <a:endParaRPr lang="en-US" sz="2000" b="1" dirty="0">
              <a:solidFill>
                <a:schemeClr val="accent2"/>
              </a:solidFill>
              <a:latin typeface="+mn-lt"/>
            </a:endParaRP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Jun10</a:t>
            </a:r>
            <a:endParaRPr lang="en-US" sz="2000" b="1" dirty="0">
              <a:solidFill>
                <a:schemeClr val="accent2"/>
              </a:solidFill>
              <a:latin typeface="+mn-lt"/>
            </a:endParaRP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Khronos publicly releases </a:t>
            </a:r>
            <a:r>
              <a:rPr lang="en-US" sz="2000" b="1" dirty="0" smtClean="0">
                <a:solidFill>
                  <a:schemeClr val="tx2">
                    <a:lumMod val="75000"/>
                  </a:schemeClr>
                </a:solidFill>
                <a:latin typeface="+mn-lt"/>
              </a:rPr>
              <a:t>OpenCL 1.1  </a:t>
            </a:r>
            <a:r>
              <a:rPr lang="en-US" sz="2000" dirty="0" smtClean="0">
                <a:solidFill>
                  <a:schemeClr val="tx2">
                    <a:lumMod val="75000"/>
                  </a:schemeClr>
                </a:solidFill>
                <a:latin typeface="+mn-lt"/>
              </a:rPr>
              <a:t>specification.  Conformant implementations available shortly thereafter</a:t>
            </a:r>
            <a:endParaRPr lang="en-US" sz="2000" dirty="0">
              <a:solidFill>
                <a:schemeClr val="tx2">
                  <a:lumMod val="75000"/>
                </a:schemeClr>
              </a:solidFill>
              <a:latin typeface="+mn-lt"/>
            </a:endParaRP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Nov11</a:t>
            </a:r>
            <a:endParaRPr lang="en-US" sz="2000" b="1" dirty="0">
              <a:solidFill>
                <a:schemeClr val="accent2"/>
              </a:solidFill>
              <a:latin typeface="+mn-lt"/>
            </a:endParaRP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Release of </a:t>
            </a:r>
            <a:r>
              <a:rPr lang="en-US" sz="2000" b="1" dirty="0" smtClean="0">
                <a:solidFill>
                  <a:schemeClr val="tx2">
                    <a:lumMod val="75000"/>
                  </a:schemeClr>
                </a:solidFill>
                <a:latin typeface="+mn-lt"/>
              </a:rPr>
              <a:t>OpenCL 1.2</a:t>
            </a:r>
            <a:endParaRPr lang="en-US" sz="2000" b="1" dirty="0">
              <a:solidFill>
                <a:schemeClr val="tx2">
                  <a:lumMod val="75000"/>
                </a:schemeClr>
              </a:solidFill>
              <a:latin typeface="+mn-lt"/>
            </a:endParaRP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Profiling with Events</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Using the Profiling interface</a:t>
            </a:r>
            <a:endParaRPr lang="en-GB" dirty="0"/>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a:t>
            </a:r>
            <a:r>
              <a:rPr lang="en-GB" dirty="0" smtClean="0"/>
              <a:t>data</a:t>
            </a:r>
            <a:endParaRPr lang="en-GB" dirty="0"/>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smtClean="0">
                <a:solidFill>
                  <a:schemeClr val="accent4"/>
                </a:solidFill>
                <a:latin typeface="Courier New Bold"/>
              </a:rPr>
              <a:t>cl_int</a:t>
            </a:r>
            <a:r>
              <a:rPr lang="en-GB" sz="2000" b="1" dirty="0" smtClean="0">
                <a:solidFill>
                  <a:schemeClr val="accent4"/>
                </a:solidFill>
                <a:latin typeface="Courier New Bold"/>
              </a:rPr>
              <a:t> </a:t>
            </a:r>
            <a:r>
              <a:rPr lang="en-GB" sz="2000" b="1" dirty="0" err="1" smtClean="0">
                <a:solidFill>
                  <a:schemeClr val="tx2">
                    <a:lumMod val="75000"/>
                  </a:schemeClr>
                </a:solidFill>
                <a:latin typeface="Courier New Bold"/>
              </a:rPr>
              <a:t>clGetEventProfilingInfo</a:t>
            </a:r>
            <a:r>
              <a:rPr lang="en-GB" sz="2000" b="1" dirty="0" smtClean="0">
                <a:latin typeface="Courier New Bold"/>
              </a:rPr>
              <a:t>(</a:t>
            </a:r>
          </a:p>
          <a:p>
            <a:r>
              <a:rPr lang="en-GB" sz="2000" b="1" dirty="0">
                <a:latin typeface="Courier New Bold"/>
              </a:rPr>
              <a:t>	</a:t>
            </a:r>
            <a:r>
              <a:rPr lang="en-GB" sz="2000" b="1" dirty="0" err="1" smtClean="0">
                <a:solidFill>
                  <a:schemeClr val="accent4"/>
                </a:solidFill>
                <a:latin typeface="Courier New Bold"/>
              </a:rPr>
              <a:t>cl_event</a:t>
            </a:r>
            <a:r>
              <a:rPr lang="en-GB" sz="2000" b="1" dirty="0" smtClean="0">
                <a:solidFill>
                  <a:schemeClr val="accent4"/>
                </a:solidFill>
                <a:latin typeface="Courier New Bold"/>
              </a:rPr>
              <a:t> </a:t>
            </a:r>
            <a:r>
              <a:rPr lang="en-GB" sz="2000" b="1" dirty="0" smtClean="0">
                <a:latin typeface="Courier New Bold"/>
              </a:rPr>
              <a:t>event,</a:t>
            </a:r>
          </a:p>
          <a:p>
            <a:r>
              <a:rPr lang="en-GB" sz="2000" b="1" dirty="0">
                <a:latin typeface="Courier New Bold"/>
              </a:rPr>
              <a:t>	</a:t>
            </a:r>
            <a:r>
              <a:rPr lang="en-GB" sz="2000" b="1" dirty="0" err="1" smtClean="0">
                <a:solidFill>
                  <a:schemeClr val="accent4"/>
                </a:solidFill>
                <a:latin typeface="Courier New Bold"/>
              </a:rPr>
              <a:t>cl_profiling_info</a:t>
            </a:r>
            <a:r>
              <a:rPr lang="en-GB" sz="2000" b="1" dirty="0" smtClean="0">
                <a:solidFill>
                  <a:schemeClr val="accent4"/>
                </a:solidFill>
                <a:latin typeface="Courier New Bold"/>
              </a:rPr>
              <a:t> </a:t>
            </a:r>
            <a:r>
              <a:rPr lang="en-GB" sz="2000" b="1" dirty="0" err="1" smtClean="0">
                <a:latin typeface="Courier New Bold"/>
              </a:rPr>
              <a:t>param_name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err="1" smtClean="0">
                <a:latin typeface="Courier New Bold"/>
              </a:rPr>
              <a:t>param_value_size</a:t>
            </a:r>
            <a:r>
              <a:rPr lang="en-GB" sz="2000" b="1" dirty="0" smtClean="0">
                <a:latin typeface="Courier New Bold"/>
              </a:rPr>
              <a:t>,</a:t>
            </a:r>
          </a:p>
          <a:p>
            <a:r>
              <a:rPr lang="en-GB" sz="2000" b="1" dirty="0">
                <a:latin typeface="Courier New Bold"/>
              </a:rPr>
              <a:t>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latin typeface="Courier New Bold"/>
              </a:rPr>
              <a:t>param_value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smtClean="0">
                <a:latin typeface="Courier New Bold"/>
              </a:rPr>
              <a:t>*</a:t>
            </a:r>
            <a:r>
              <a:rPr lang="en-GB" sz="2000" b="1" dirty="0" err="1" smtClean="0">
                <a:latin typeface="Courier New Bold"/>
              </a:rPr>
              <a:t>param_value_size_ret</a:t>
            </a:r>
            <a:r>
              <a:rPr lang="en-GB" sz="2000" b="1" dirty="0" smtClean="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smtClean="0">
                <a:solidFill>
                  <a:schemeClr val="accent1"/>
                </a:solidFill>
              </a:rPr>
              <a:t>Expected and actual size of profiling data.</a:t>
            </a:r>
            <a:endParaRPr lang="en-GB" dirty="0">
              <a:solidFill>
                <a:schemeClr val="accent1"/>
              </a:solidFill>
            </a:endParaRP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smtClean="0">
                <a:solidFill>
                  <a:schemeClr val="accent1"/>
                </a:solidFill>
              </a:rPr>
              <a:t>Profiling data to query (see next slide)</a:t>
            </a:r>
            <a:endParaRPr lang="en-GB" dirty="0">
              <a:solidFill>
                <a:schemeClr val="accent1"/>
              </a:solidFill>
            </a:endParaRP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smtClean="0">
                <a:solidFill>
                  <a:schemeClr val="accent1"/>
                </a:solidFill>
              </a:rPr>
              <a:t>Pointer to memory to hold results</a:t>
            </a:r>
            <a:endParaRPr lang="en-GB" dirty="0">
              <a:solidFill>
                <a:schemeClr val="accent1"/>
              </a:solidFill>
            </a:endParaRP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a:t>
            </a:r>
            <a:r>
              <a:rPr lang="en-GB" dirty="0" err="1" smtClean="0"/>
              <a:t>l_profiling_info</a:t>
            </a:r>
            <a:r>
              <a:rPr lang="en-GB" dirty="0" smtClean="0"/>
              <a:t> values</a:t>
            </a:r>
            <a:endParaRPr lang="en-GB" dirty="0"/>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Profiling Examples</a:t>
            </a:r>
            <a:endParaRPr lang="en-GB" dirty="0"/>
          </a:p>
        </p:txBody>
      </p:sp>
      <p:sp>
        <p:nvSpPr>
          <p:cNvPr id="5" name="Content Placeholder 4"/>
          <p:cNvSpPr>
            <a:spLocks noGrp="1"/>
          </p:cNvSpPr>
          <p:nvPr>
            <p:ph sz="half" idx="1"/>
          </p:nvPr>
        </p:nvSpPr>
        <p:spPr>
          <a:xfrm>
            <a:off x="107504" y="1052736"/>
            <a:ext cx="4388296" cy="5616624"/>
          </a:xfrm>
        </p:spPr>
        <p:txBody>
          <a:bodyPr>
            <a:normAutofit/>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smtClean="0"/>
              <a:t>Events inside Kernels … </a:t>
            </a:r>
            <a:r>
              <a:rPr lang="en-GB" dirty="0" err="1" smtClean="0"/>
              <a:t>Async</a:t>
            </a:r>
            <a:r>
              <a:rPr lang="en-GB" dirty="0" smtClean="0"/>
              <a:t>. copy</a:t>
            </a:r>
            <a:endParaRPr lang="en-GB" dirty="0"/>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smtClean="0"/>
              <a:t>Compute a row of C = A * B</a:t>
            </a:r>
          </a:p>
          <a:p>
            <a:pPr lvl="1"/>
            <a:r>
              <a:rPr lang="en-GB" sz="2000" dirty="0" smtClean="0"/>
              <a:t>1 A </a:t>
            </a:r>
            <a:r>
              <a:rPr lang="en-GB" sz="2000" dirty="0" err="1" smtClean="0"/>
              <a:t>col.per</a:t>
            </a:r>
            <a:r>
              <a:rPr lang="en-GB" sz="2000" dirty="0" smtClean="0"/>
              <a:t> work-item</a:t>
            </a:r>
          </a:p>
          <a:p>
            <a:pPr lvl="1"/>
            <a:r>
              <a:rPr lang="en-GB" sz="2000" dirty="0" smtClean="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smtClean="0">
                <a:solidFill>
                  <a:schemeClr val="accent1"/>
                </a:solidFill>
              </a:rPr>
              <a:t>Start an </a:t>
            </a:r>
            <a:r>
              <a:rPr lang="en-GB" dirty="0" err="1" smtClean="0">
                <a:solidFill>
                  <a:schemeClr val="accent1"/>
                </a:solidFill>
              </a:rPr>
              <a:t>async</a:t>
            </a:r>
            <a:r>
              <a:rPr lang="en-GB" dirty="0" smtClean="0">
                <a:solidFill>
                  <a:schemeClr val="accent1"/>
                </a:solidFill>
              </a:rPr>
              <a:t>. copy for row of B returning an event to track progress.</a:t>
            </a:r>
            <a:endParaRPr lang="en-GB" dirty="0">
              <a:solidFill>
                <a:schemeClr val="accent1"/>
              </a:solidFill>
            </a:endParaRP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smtClean="0">
                <a:solidFill>
                  <a:schemeClr val="accent1"/>
                </a:solidFill>
              </a:rPr>
              <a:t>Wait for </a:t>
            </a:r>
            <a:r>
              <a:rPr lang="en-GB" dirty="0" err="1" smtClean="0">
                <a:solidFill>
                  <a:schemeClr val="accent1"/>
                </a:solidFill>
              </a:rPr>
              <a:t>async</a:t>
            </a:r>
            <a:r>
              <a:rPr lang="en-GB" dirty="0" smtClean="0">
                <a:solidFill>
                  <a:schemeClr val="accent1"/>
                </a:solidFill>
              </a:rPr>
              <a:t>. copy to complete before proceeding.</a:t>
            </a:r>
            <a:endParaRPr lang="en-GB" dirty="0">
              <a:solidFill>
                <a:schemeClr val="accent1"/>
              </a:solidFill>
            </a:endParaRP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smtClean="0">
                <a:solidFill>
                  <a:schemeClr val="accent1"/>
                </a:solidFill>
              </a:rPr>
              <a:t>Compute element of C using </a:t>
            </a:r>
            <a:r>
              <a:rPr lang="en-GB" dirty="0" smtClean="0">
                <a:solidFill>
                  <a:schemeClr val="accent2"/>
                </a:solidFill>
              </a:rPr>
              <a:t>A</a:t>
            </a:r>
            <a:r>
              <a:rPr lang="en-GB" dirty="0" smtClean="0">
                <a:solidFill>
                  <a:schemeClr val="accent1"/>
                </a:solidFill>
              </a:rPr>
              <a:t> from </a:t>
            </a:r>
            <a:r>
              <a:rPr lang="en-GB" dirty="0" smtClean="0">
                <a:solidFill>
                  <a:schemeClr val="accent2"/>
                </a:solidFill>
              </a:rPr>
              <a:t>private</a:t>
            </a:r>
            <a:r>
              <a:rPr lang="en-GB" dirty="0" smtClean="0">
                <a:solidFill>
                  <a:schemeClr val="accent2">
                    <a:lumMod val="40000"/>
                    <a:lumOff val="60000"/>
                  </a:schemeClr>
                </a:solidFill>
              </a:rPr>
              <a:t> </a:t>
            </a:r>
            <a:r>
              <a:rPr lang="en-GB" dirty="0" smtClean="0">
                <a:solidFill>
                  <a:schemeClr val="accent1"/>
                </a:solidFill>
              </a:rPr>
              <a:t>memory and </a:t>
            </a:r>
            <a:r>
              <a:rPr lang="en-GB" dirty="0" smtClean="0">
                <a:solidFill>
                  <a:schemeClr val="accent6">
                    <a:lumMod val="75000"/>
                  </a:schemeClr>
                </a:solidFill>
              </a:rPr>
              <a:t>B </a:t>
            </a:r>
            <a:r>
              <a:rPr lang="en-GB" dirty="0" smtClean="0">
                <a:solidFill>
                  <a:schemeClr val="accent1"/>
                </a:solidFill>
              </a:rPr>
              <a:t>from </a:t>
            </a:r>
            <a:r>
              <a:rPr lang="en-GB" dirty="0" smtClean="0">
                <a:solidFill>
                  <a:schemeClr val="accent6">
                    <a:lumMod val="75000"/>
                  </a:schemeClr>
                </a:solidFill>
              </a:rPr>
              <a:t>local </a:t>
            </a:r>
            <a:r>
              <a:rPr lang="en-GB" dirty="0" smtClean="0">
                <a:solidFill>
                  <a:schemeClr val="accent1"/>
                </a:solidFill>
              </a:rPr>
              <a:t>memory.</a:t>
            </a:r>
            <a:endParaRPr lang="en-GB" dirty="0">
              <a:solidFill>
                <a:schemeClr val="accent1"/>
              </a:solidFill>
            </a:endParaRP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Events and the C++ interface</a:t>
            </a:r>
            <a:br>
              <a:rPr lang="en-GB" dirty="0" smtClean="0"/>
            </a:br>
            <a:r>
              <a:rPr lang="en-GB" dirty="0" smtClean="0"/>
              <a:t>(for profiling)</a:t>
            </a:r>
            <a:endParaRPr lang="en-GB" dirty="0"/>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r>
              <a:rPr lang="en-GB" sz="2300" b="1" dirty="0" smtClean="0">
                <a:latin typeface="Courier New Bold"/>
              </a:rPr>
              <a:t>=</a:t>
            </a:r>
          </a:p>
          <a:p>
            <a:pPr marL="457200" lvl="1" indent="0">
              <a:buNone/>
            </a:pPr>
            <a:r>
              <a:rPr lang="en-GB" sz="2300" b="1" dirty="0">
                <a:solidFill>
                  <a:schemeClr val="tx2">
                    <a:lumMod val="75000"/>
                  </a:schemeClr>
                </a:solidFill>
                <a:latin typeface="Courier New Bold"/>
              </a:rPr>
              <a:t> </a:t>
            </a:r>
            <a:r>
              <a:rPr lang="en-GB" sz="2300" b="1" dirty="0" smtClean="0">
                <a:solidFill>
                  <a:schemeClr val="tx2">
                    <a:lumMod val="75000"/>
                  </a:schemeClr>
                </a:solidFill>
                <a:latin typeface="Courier New Bold"/>
              </a:rPr>
              <a:t> </a:t>
            </a:r>
            <a:r>
              <a:rPr lang="en-GB" sz="2300" b="1" dirty="0" err="1" smtClean="0">
                <a:solidFill>
                  <a:schemeClr val="tx2">
                    <a:lumMod val="75000"/>
                  </a:schemeClr>
                </a:solidFill>
                <a:latin typeface="Courier New Bold"/>
              </a:rPr>
              <a:t>vadd</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EnqueueArgs</a:t>
            </a:r>
            <a:r>
              <a:rPr lang="en-GB" sz="2300" b="1" dirty="0">
                <a:latin typeface="Courier New Bold"/>
              </a:rPr>
              <a:t>(</a:t>
            </a:r>
            <a:r>
              <a:rPr lang="en-GB" sz="2300" b="1" dirty="0" err="1" smtClean="0">
                <a:latin typeface="Courier New Bold"/>
              </a:rPr>
              <a:t>commands,NDRange</a:t>
            </a:r>
            <a:r>
              <a:rPr lang="en-GB" sz="2300" b="1" dirty="0" smtClean="0">
                <a:latin typeface="Courier New Bold"/>
              </a:rPr>
              <a:t>(count</a:t>
            </a:r>
            <a:r>
              <a:rPr lang="en-GB" sz="2300" b="1" dirty="0">
                <a:latin typeface="Courier New Bold"/>
              </a:rPr>
              <a:t>), </a:t>
            </a:r>
            <a:r>
              <a:rPr lang="en-GB" sz="2300" b="1" dirty="0" err="1">
                <a:latin typeface="Courier New Bold"/>
              </a:rPr>
              <a:t>NDRange</a:t>
            </a:r>
            <a:r>
              <a:rPr lang="en-GB" sz="2300" b="1" dirty="0">
                <a:latin typeface="Courier New Bold"/>
              </a:rPr>
              <a:t>(local))</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r>
              <a:rPr lang="en-GB" sz="2300" b="1" dirty="0" smtClean="0">
                <a:latin typeface="Courier New Bold"/>
              </a:rPr>
              <a: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r>
              <a:rPr lang="en-GB" dirty="0" smtClean="0"/>
              <a:t>;</a:t>
            </a:r>
          </a:p>
          <a:p>
            <a:pPr marL="457200" lvl="1" indent="0">
              <a:buNone/>
            </a:pPr>
            <a:endParaRPr lang="en-GB" dirty="0"/>
          </a:p>
          <a:p>
            <a:r>
              <a:rPr lang="en-GB" dirty="0"/>
              <a:t>Extract timing data from the event:</a:t>
            </a:r>
          </a:p>
          <a:p>
            <a:pPr marL="0" indent="0">
              <a:buNone/>
            </a:pPr>
            <a:endParaRPr lang="en-GB" sz="2600" b="1" dirty="0" smtClean="0">
              <a:solidFill>
                <a:schemeClr val="accent3"/>
              </a:solidFill>
              <a:latin typeface="Courier New Bold"/>
            </a:endParaRPr>
          </a:p>
          <a:p>
            <a:pPr marL="0" indent="0">
              <a:buNone/>
            </a:pPr>
            <a:r>
              <a:rPr lang="en-GB" sz="2600" b="1" dirty="0" smtClean="0">
                <a:solidFill>
                  <a:schemeClr val="accent3"/>
                </a:solidFill>
                <a:latin typeface="Courier New Bold"/>
              </a:rPr>
              <a:t>   </a:t>
            </a:r>
            <a:r>
              <a:rPr lang="en-GB" sz="2300" b="1" dirty="0" smtClean="0">
                <a:solidFill>
                  <a:schemeClr val="accent3"/>
                </a:solidFill>
                <a:latin typeface="Courier New Bold"/>
              </a:rPr>
              <a:t>  </a:t>
            </a:r>
            <a:r>
              <a:rPr lang="en-GB" sz="2300" b="1" dirty="0" err="1" smtClean="0">
                <a:solidFill>
                  <a:schemeClr val="accent3"/>
                </a:solidFill>
                <a:latin typeface="Courier New Bold"/>
              </a:rPr>
              <a:t>cl_ulong</a:t>
            </a:r>
            <a:r>
              <a:rPr lang="en-GB" sz="2300" b="1" dirty="0" smtClean="0">
                <a:solidFill>
                  <a:schemeClr val="accent3"/>
                </a:solidFill>
                <a:latin typeface="Courier New Bold"/>
              </a:rPr>
              <a:t> </a:t>
            </a:r>
            <a:r>
              <a:rPr lang="en-GB" sz="2300" b="1" dirty="0" err="1" smtClean="0">
                <a:latin typeface="Courier New Bold"/>
              </a:rPr>
              <a:t>ev_start_time</a:t>
            </a:r>
            <a:r>
              <a:rPr lang="en-GB" sz="2300" b="1" dirty="0" smtClean="0">
                <a:latin typeface="Courier New Bold"/>
              </a:rPr>
              <a:t> =</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&lt;CL_PROFILING_COMMAND_START</a:t>
            </a:r>
            <a:r>
              <a:rPr lang="en-GB" sz="2300" b="1" dirty="0">
                <a:latin typeface="Courier New Bold"/>
              </a:rPr>
              <a:t>&gt;(); </a:t>
            </a:r>
          </a:p>
          <a:p>
            <a:endParaRPr lang="en-GB" sz="2300" b="1" dirty="0">
              <a:latin typeface="Courier New Bold"/>
            </a:endParaRPr>
          </a:p>
          <a:p>
            <a:pPr marL="0" indent="0">
              <a:buNone/>
            </a:pPr>
            <a:r>
              <a:rPr lang="en-GB" sz="2300" b="1" dirty="0">
                <a:latin typeface="Courier New Bold"/>
              </a:rPr>
              <a:t> </a:t>
            </a:r>
            <a:r>
              <a:rPr lang="en-GB" sz="2300" b="1" dirty="0" smtClean="0">
                <a:latin typeface="Courier New Bold"/>
              </a:rPr>
              <a:t>    </a:t>
            </a:r>
            <a:r>
              <a:rPr lang="en-GB" sz="2300" b="1" dirty="0" err="1" smtClean="0">
                <a:solidFill>
                  <a:schemeClr val="accent3"/>
                </a:solidFill>
                <a:latin typeface="Courier New Bold"/>
              </a:rPr>
              <a:t>cl_ulong</a:t>
            </a:r>
            <a:r>
              <a:rPr lang="en-GB" sz="2300" b="1" dirty="0" smtClean="0">
                <a:latin typeface="Courier New Bold"/>
              </a:rPr>
              <a:t> </a:t>
            </a:r>
            <a:r>
              <a:rPr lang="en-GB" sz="2300" b="1" dirty="0" err="1">
                <a:latin typeface="Courier New Bold"/>
              </a:rPr>
              <a:t>ev_end_time</a:t>
            </a:r>
            <a:r>
              <a:rPr lang="en-GB" sz="2300" b="1" dirty="0">
                <a:latin typeface="Courier New Bold"/>
              </a:rPr>
              <a:t> </a:t>
            </a:r>
            <a:r>
              <a:rPr lang="en-GB" sz="2300" b="1" dirty="0" smtClean="0">
                <a:latin typeface="Courier New Bold"/>
              </a:rPr>
              <a:t>=</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&lt;CL_PROFILING_COMMAND_END</a:t>
            </a:r>
            <a:r>
              <a:rPr lang="en-GB" sz="2300" b="1" dirty="0">
                <a:latin typeface="Courier New Bold"/>
              </a:rPr>
              <a:t>&gt;();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Pinned memory</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a:t>
            </a:r>
            <a:r>
              <a:rPr lang="en-GB" dirty="0">
                <a:solidFill>
                  <a:schemeClr val="tx1"/>
                </a:solidFill>
              </a:rPr>
              <a:t>C</a:t>
            </a:r>
          </a:p>
        </p:txBody>
      </p:sp>
    </p:spTree>
    <p:extLst>
      <p:ext uri="{BB962C8B-B14F-4D97-AF65-F5344CB8AC3E}">
        <p14:creationId xmlns:p14="http://schemas.microsoft.com/office/powerpoint/2010/main" val="75734310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In general, the fewer transfers you can do between host and device, the better</a:t>
            </a:r>
          </a:p>
          <a:p>
            <a:r>
              <a:rPr lang="en-US" dirty="0" smtClean="0"/>
              <a:t>But some are unavoidable</a:t>
            </a:r>
          </a:p>
          <a:p>
            <a:r>
              <a:rPr lang="en-US" dirty="0" smtClean="0"/>
              <a:t>It is possible to speed up these transfers, by using </a:t>
            </a:r>
            <a:r>
              <a:rPr lang="en-US" b="1" i="1" u="sng" dirty="0" smtClean="0">
                <a:solidFill>
                  <a:srgbClr val="0000FF"/>
                </a:solidFill>
              </a:rPr>
              <a:t>pinned memor</a:t>
            </a:r>
            <a:r>
              <a:rPr lang="en-US" b="1" i="1" u="sng" dirty="0">
                <a:solidFill>
                  <a:srgbClr val="0000FF"/>
                </a:solidFill>
              </a:rPr>
              <a:t>y</a:t>
            </a:r>
            <a:r>
              <a:rPr lang="en-US" dirty="0" smtClean="0"/>
              <a:t> (also called </a:t>
            </a:r>
            <a:r>
              <a:rPr lang="en-US" b="1" dirty="0" smtClean="0"/>
              <a:t>page-locked </a:t>
            </a:r>
            <a:r>
              <a:rPr lang="en-US" dirty="0" smtClean="0"/>
              <a:t>memory)</a:t>
            </a:r>
          </a:p>
          <a:p>
            <a:r>
              <a:rPr lang="en-US" dirty="0" smtClean="0"/>
              <a:t>If supported, can enable much faster host &lt;-&gt; device communications</a:t>
            </a:r>
            <a:endParaRPr lang="en-US" dirty="0"/>
          </a:p>
        </p:txBody>
      </p:sp>
    </p:spTree>
    <p:extLst>
      <p:ext uri="{BB962C8B-B14F-4D97-AF65-F5344CB8AC3E}">
        <p14:creationId xmlns:p14="http://schemas.microsoft.com/office/powerpoint/2010/main" val="206732595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Pinned Memory</a:t>
            </a:r>
            <a:endParaRPr lang="en-US" dirty="0"/>
          </a:p>
        </p:txBody>
      </p:sp>
      <p:sp>
        <p:nvSpPr>
          <p:cNvPr id="3" name="Content Placeholder 2"/>
          <p:cNvSpPr>
            <a:spLocks noGrp="1"/>
          </p:cNvSpPr>
          <p:nvPr>
            <p:ph idx="1"/>
          </p:nvPr>
        </p:nvSpPr>
        <p:spPr/>
        <p:txBody>
          <a:bodyPr/>
          <a:lstStyle/>
          <a:p>
            <a:r>
              <a:rPr lang="en-US" dirty="0" smtClean="0"/>
              <a:t>A regular </a:t>
            </a:r>
            <a:r>
              <a:rPr lang="en-US" dirty="0" err="1" smtClean="0"/>
              <a:t>enqueueRead</a:t>
            </a:r>
            <a:r>
              <a:rPr lang="en-US" dirty="0" smtClean="0"/>
              <a:t>/</a:t>
            </a:r>
            <a:r>
              <a:rPr lang="en-US" dirty="0" err="1" smtClean="0"/>
              <a:t>enqueueWrite</a:t>
            </a:r>
            <a:r>
              <a:rPr lang="en-US" dirty="0" smtClean="0"/>
              <a:t> command might manage ~6GB/s</a:t>
            </a:r>
          </a:p>
          <a:p>
            <a:r>
              <a:rPr lang="en-US" dirty="0" smtClean="0"/>
              <a:t>But PCI-E Gen 3.0 can sustain transfer rates of up to 16GB/s</a:t>
            </a:r>
          </a:p>
          <a:p>
            <a:r>
              <a:rPr lang="en-US" dirty="0" smtClean="0"/>
              <a:t>So, where has our bandwidth gone?</a:t>
            </a:r>
          </a:p>
          <a:p>
            <a:r>
              <a:rPr lang="en-US" dirty="0" smtClean="0"/>
              <a:t>The operating system</a:t>
            </a:r>
          </a:p>
          <a:p>
            <a:r>
              <a:rPr lang="en-US" dirty="0" smtClean="0"/>
              <a:t>Why? Let's consider when memory is actually allocated…</a:t>
            </a:r>
            <a:endParaRPr lang="en-US" dirty="0"/>
          </a:p>
        </p:txBody>
      </p:sp>
    </p:spTree>
    <p:extLst>
      <p:ext uri="{BB962C8B-B14F-4D97-AF65-F5344CB8AC3E}">
        <p14:creationId xmlns:p14="http://schemas.microsoft.com/office/powerpoint/2010/main" val="54898916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Consider a laptop which has 16GB of RAM.</a:t>
            </a:r>
          </a:p>
          <a:p>
            <a:endParaRPr lang="en-US" dirty="0"/>
          </a:p>
          <a:p>
            <a:r>
              <a:rPr lang="en-US" dirty="0" smtClean="0"/>
              <a:t>What is the output of the code on the right if run on this laptop?</a:t>
            </a:r>
          </a:p>
          <a:p>
            <a:endParaRPr lang="en-US" dirty="0"/>
          </a:p>
          <a:p>
            <a:r>
              <a:rPr lang="en-US" dirty="0" smtClean="0"/>
              <a:t>Bonus Question: if compiled with </a:t>
            </a:r>
            <a:r>
              <a:rPr lang="en-US" b="1" dirty="0" smtClean="0">
                <a:solidFill>
                  <a:srgbClr val="3366FF"/>
                </a:solidFill>
                <a:latin typeface="Courier New"/>
                <a:cs typeface="Courier New"/>
              </a:rPr>
              <a:t>–m32</a:t>
            </a:r>
            <a:r>
              <a:rPr lang="en-US" dirty="0" smtClean="0"/>
              <a:t>, what will the output be?</a:t>
            </a:r>
            <a:endParaRPr lang="en-US" dirty="0"/>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r>
              <a:rPr lang="sk-SK" sz="1400" b="1" dirty="0" smtClean="0">
                <a:solidFill>
                  <a:srgbClr val="3366FF"/>
                </a:solidFill>
                <a:latin typeface="Courier New"/>
                <a:cs typeface="Courier New"/>
              </a:rPr>
              <a:t/>
            </a:r>
            <a:br>
              <a:rPr lang="sk-SK" sz="1400" b="1" dirty="0" smtClean="0">
                <a:solidFill>
                  <a:srgbClr val="3366FF"/>
                </a:solidFill>
                <a:latin typeface="Courier New"/>
                <a:cs typeface="Courier New"/>
              </a:rPr>
            </a:br>
            <a:r>
              <a:rPr lang="sk-SK" sz="1400" b="1" dirty="0" smtClean="0">
                <a:solidFill>
                  <a:srgbClr val="3366FF"/>
                </a:solidFill>
                <a:latin typeface="Courier New"/>
                <a:cs typeface="Courier New"/>
              </a:rPr>
              <a:t>             malloc</a:t>
            </a:r>
            <a:r>
              <a:rPr lang="sk-SK" sz="1400" b="1" dirty="0">
                <a:solidFill>
                  <a:srgbClr val="3366FF"/>
                </a:solidFill>
                <a:latin typeface="Courier New"/>
                <a:cs typeface="Courier New"/>
              </a:rPr>
              <a:t>(len*sizeof(float));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677386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1.0 released. Conformance tests released Dec08</a:t>
            </a:r>
            <a:endParaRPr lang="en-US" sz="1400" b="1" dirty="0">
              <a:solidFill>
                <a:schemeClr val="tx2"/>
              </a:solidFill>
              <a:latin typeface="Trebuchet MS" pitchFamily="34" charset="0"/>
              <a:ea typeface="Tahoma" pitchFamily="34" charset="0"/>
              <a:cs typeface="Tahoma" pitchFamily="34" charset="0"/>
            </a:endParaRP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Jun10</a:t>
            </a:r>
            <a:endParaRPr lang="en-US" sz="2000" b="1" dirty="0">
              <a:solidFill>
                <a:schemeClr val="accent2"/>
              </a:solidFill>
              <a:latin typeface="Trebuchet MS" pitchFamily="34" charset="0"/>
              <a:ea typeface="Tahoma" pitchFamily="34" charset="0"/>
              <a:cs typeface="Tahoma" pitchFamily="34" charset="0"/>
            </a:endParaRP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a:t>
            </a:r>
            <a:r>
              <a:rPr lang="en-US" sz="1400" b="1" dirty="0">
                <a:solidFill>
                  <a:schemeClr val="tx2"/>
                </a:solidFill>
                <a:latin typeface="Trebuchet MS" pitchFamily="34" charset="0"/>
                <a:ea typeface="Tahoma" pitchFamily="34" charset="0"/>
                <a:cs typeface="Tahoma" pitchFamily="34" charset="0"/>
              </a:rPr>
              <a:t>1.1 </a:t>
            </a:r>
            <a:r>
              <a:rPr lang="en-US" sz="1400" b="1" dirty="0" smtClean="0">
                <a:solidFill>
                  <a:schemeClr val="tx2"/>
                </a:solidFill>
                <a:latin typeface="Trebuchet MS" pitchFamily="34" charset="0"/>
                <a:ea typeface="Tahoma" pitchFamily="34" charset="0"/>
                <a:cs typeface="Tahoma" pitchFamily="34" charset="0"/>
              </a:rPr>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Specification and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conformance tests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released </a:t>
            </a:r>
            <a:endParaRPr lang="en-US" sz="1400" b="1" dirty="0">
              <a:solidFill>
                <a:schemeClr val="tx2"/>
              </a:solidFill>
              <a:latin typeface="Trebuchet MS" pitchFamily="34" charset="0"/>
              <a:ea typeface="Tahoma" pitchFamily="34" charset="0"/>
              <a:cs typeface="Tahoma" pitchFamily="34" charset="0"/>
            </a:endParaRP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Nov11</a:t>
            </a:r>
            <a:endParaRPr lang="en-US" sz="2000" b="1" dirty="0">
              <a:solidFill>
                <a:schemeClr val="accent2"/>
              </a:solidFill>
              <a:latin typeface="Trebuchet MS" pitchFamily="34" charset="0"/>
              <a:ea typeface="Tahoma" pitchFamily="34" charset="0"/>
              <a:cs typeface="Tahoma" pitchFamily="34" charset="0"/>
            </a:endParaRP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headEnd/>
            <a:tailEnd/>
          </a:ln>
        </p:spPr>
        <p:txBody>
          <a:bodyPr wrap="square" lIns="0" tIns="0" rIns="0" bIns="0">
            <a:spAutoFit/>
          </a:bodyPr>
          <a:lstStyle/>
          <a:p>
            <a:pPr algn="ctr">
              <a:defRPr/>
            </a:pPr>
            <a:r>
              <a:rPr lang="en-US" sz="2000" b="1" dirty="0" smtClean="0">
                <a:solidFill>
                  <a:schemeClr val="accent2"/>
                </a:solidFill>
                <a:latin typeface="Trebuchet MS" pitchFamily="34" charset="0"/>
                <a:ea typeface="Tahoma" pitchFamily="34" charset="0"/>
                <a:cs typeface="Tahoma" pitchFamily="34" charset="0"/>
              </a:rPr>
              <a:t>Nov13</a:t>
            </a:r>
            <a:endParaRPr lang="en-US" sz="2000" b="1" dirty="0">
              <a:solidFill>
                <a:schemeClr val="accent2"/>
              </a:solidFill>
              <a:latin typeface="Trebuchet MS" pitchFamily="34" charset="0"/>
              <a:ea typeface="Tahoma" pitchFamily="34" charset="0"/>
              <a:cs typeface="Tahoma" pitchFamily="34" charset="0"/>
            </a:endParaRP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a:t>
            </a:r>
            <a:r>
              <a:rPr lang="en-US" sz="1400" dirty="0" smtClean="0">
                <a:solidFill>
                  <a:schemeClr val="tx2"/>
                </a:solidFill>
                <a:latin typeface="Trebuchet MS" pitchFamily="34" charset="0"/>
              </a:rPr>
              <a:t> 2.0 </a:t>
            </a:r>
            <a:r>
              <a:rPr lang="en-US" sz="1400" dirty="0">
                <a:solidFill>
                  <a:schemeClr val="tx2"/>
                </a:solidFill>
                <a:latin typeface="Trebuchet MS" pitchFamily="34" charset="0"/>
              </a:rPr>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t>
            </a:r>
            <a:r>
              <a:rPr lang="en-US" sz="1400" dirty="0" smtClean="0">
                <a:solidFill>
                  <a:schemeClr val="tx2"/>
                </a:solidFill>
                <a:latin typeface="Trebuchet MS" pitchFamily="34" charset="0"/>
              </a:rPr>
              <a:t>finalized and </a:t>
            </a:r>
            <a:r>
              <a:rPr lang="en-US" sz="1400" dirty="0">
                <a:solidFill>
                  <a:schemeClr val="tx2"/>
                </a:solidFill>
                <a:latin typeface="Trebuchet MS" pitchFamily="34" charset="0"/>
              </a:rPr>
              <a:t>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Jul13</a:t>
            </a:r>
            <a:endParaRPr lang="en-US" sz="2000" b="1" dirty="0">
              <a:solidFill>
                <a:schemeClr val="accent2"/>
              </a:solidFill>
              <a:latin typeface="Trebuchet MS" pitchFamily="34" charset="0"/>
              <a:ea typeface="Tahoma" pitchFamily="34" charset="0"/>
              <a:cs typeface="Tahoma" pitchFamily="34" charset="0"/>
            </a:endParaRP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2.0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Provisional Specification released for public review</a:t>
            </a:r>
            <a:endParaRPr lang="en-US" sz="1400" b="1" dirty="0">
              <a:solidFill>
                <a:schemeClr val="tx2"/>
              </a:solidFill>
              <a:latin typeface="Trebuchet MS" pitchFamily="34" charset="0"/>
              <a:ea typeface="Tahoma" pitchFamily="34" charset="0"/>
              <a:cs typeface="Tahoma" pitchFamily="34" charset="0"/>
            </a:endParaRP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smtClean="0">
                <a:solidFill>
                  <a:srgbClr val="000000"/>
                </a:solidFill>
                <a:latin typeface="Menlo"/>
                <a:ea typeface="Menlo"/>
                <a:cs typeface="Menlo"/>
              </a:rPr>
              <a:t>% </a:t>
            </a:r>
            <a:r>
              <a:rPr lang="en-US" sz="3200" dirty="0" err="1">
                <a:solidFill>
                  <a:srgbClr val="000000"/>
                </a:solidFill>
                <a:latin typeface="Menlo"/>
                <a:ea typeface="Menlo"/>
                <a:cs typeface="Menlo"/>
              </a:rPr>
              <a:t>gcc</a:t>
            </a:r>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test.c</a:t>
            </a:r>
            <a:r>
              <a:rPr lang="en-US" sz="3200" dirty="0">
                <a:solidFill>
                  <a:srgbClr val="000000"/>
                </a:solidFill>
                <a:latin typeface="Menlo"/>
                <a:ea typeface="Menlo"/>
                <a:cs typeface="Menlo"/>
              </a:rPr>
              <a:t> -o test          </a:t>
            </a:r>
          </a:p>
          <a:p>
            <a:endParaRPr lang="en-US" sz="3200" dirty="0">
              <a:solidFill>
                <a:srgbClr val="000000"/>
              </a:solidFill>
              <a:latin typeface="Menlo"/>
              <a:ea typeface="Menlo"/>
              <a:cs typeface="Menlo"/>
            </a:endParaRPr>
          </a:p>
          <a:p>
            <a:r>
              <a:rPr lang="en-US" sz="3200" dirty="0" smtClean="0">
                <a:solidFill>
                  <a:srgbClr val="000000"/>
                </a:solidFill>
                <a:latin typeface="Menlo"/>
                <a:ea typeface="Menlo"/>
                <a:cs typeface="Menlo"/>
              </a:rPr>
              <a:t>% </a:t>
            </a:r>
            <a:r>
              <a:rPr lang="en-US" sz="3200" dirty="0">
                <a:solidFill>
                  <a:srgbClr val="000000"/>
                </a:solidFill>
                <a:latin typeface="Menlo"/>
                <a:ea typeface="Menlo"/>
                <a:cs typeface="Menlo"/>
              </a:rPr>
              <a:t>./test</a:t>
            </a:r>
          </a:p>
          <a:p>
            <a:r>
              <a:rPr lang="en-US" sz="3200" dirty="0">
                <a:solidFill>
                  <a:srgbClr val="000000"/>
                </a:solidFill>
                <a:latin typeface="Menlo"/>
                <a:ea typeface="Menlo"/>
                <a:cs typeface="Menlo"/>
              </a:rPr>
              <a:t>got </a:t>
            </a:r>
            <a:r>
              <a:rPr lang="en-US" sz="3200" dirty="0" err="1">
                <a:solidFill>
                  <a:srgbClr val="000000"/>
                </a:solidFill>
                <a:latin typeface="Menlo"/>
                <a:ea typeface="Menlo"/>
                <a:cs typeface="Menlo"/>
              </a:rPr>
              <a:t>ptr</a:t>
            </a:r>
            <a:r>
              <a:rPr lang="en-US" sz="3200" dirty="0">
                <a:solidFill>
                  <a:srgbClr val="000000"/>
                </a:solidFill>
                <a:latin typeface="Menlo"/>
                <a:ea typeface="Menlo"/>
                <a:cs typeface="Menlo"/>
              </a:rPr>
              <a:t> 0x7f84b0c03350</a:t>
            </a:r>
            <a:endParaRPr lang="en-US" sz="3200" dirty="0">
              <a:latin typeface="Menlo Regular"/>
              <a:cs typeface="Menlo Regular"/>
            </a:endParaRPr>
          </a:p>
        </p:txBody>
      </p:sp>
    </p:spTree>
    <p:extLst>
      <p:ext uri="{BB962C8B-B14F-4D97-AF65-F5344CB8AC3E}">
        <p14:creationId xmlns:p14="http://schemas.microsoft.com/office/powerpoint/2010/main" val="370973207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smtClean="0"/>
              <a:t>A non-NULL pointer was returned</a:t>
            </a:r>
          </a:p>
          <a:p>
            <a:r>
              <a:rPr lang="en-US" dirty="0" smtClean="0"/>
              <a:t>Both OS X and Linux will </a:t>
            </a:r>
            <a:r>
              <a:rPr lang="en-US" i="1" dirty="0" smtClean="0"/>
              <a:t>oversubscribe</a:t>
            </a:r>
            <a:r>
              <a:rPr lang="en-US" dirty="0" smtClean="0"/>
              <a:t> memory</a:t>
            </a:r>
          </a:p>
          <a:p>
            <a:r>
              <a:rPr lang="en-US" dirty="0" smtClean="0"/>
              <a:t>When will this memory actually get allocated?</a:t>
            </a:r>
            <a:endParaRPr lang="en-US" dirty="0"/>
          </a:p>
          <a:p>
            <a:r>
              <a:rPr lang="en-US" dirty="0" smtClean="0"/>
              <a:t>Checking the return value of </a:t>
            </a:r>
            <a:r>
              <a:rPr lang="en-US" dirty="0" err="1" smtClean="0"/>
              <a:t>malloc</a:t>
            </a:r>
            <a:r>
              <a:rPr lang="en-US" dirty="0" smtClean="0"/>
              <a:t>/</a:t>
            </a:r>
            <a:r>
              <a:rPr lang="en-US" dirty="0" err="1" smtClean="0"/>
              <a:t>calloc</a:t>
            </a:r>
            <a:r>
              <a:rPr lang="en-US" dirty="0" smtClean="0"/>
              <a:t> is useless – </a:t>
            </a:r>
            <a:r>
              <a:rPr lang="en-US" dirty="0" err="1" smtClean="0"/>
              <a:t>malloc</a:t>
            </a:r>
            <a:r>
              <a:rPr lang="en-US" dirty="0" smtClean="0"/>
              <a:t> </a:t>
            </a:r>
            <a:r>
              <a:rPr lang="en-US" i="1" dirty="0" smtClean="0"/>
              <a:t>never*</a:t>
            </a:r>
            <a:r>
              <a:rPr lang="en-US" dirty="0" smtClean="0"/>
              <a:t> returns NULL!</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r>
              <a:rPr lang="sk-SK" sz="1400" b="1" dirty="0" smtClean="0">
                <a:solidFill>
                  <a:srgbClr val="3366FF"/>
                </a:solidFill>
                <a:latin typeface="Courier New"/>
                <a:cs typeface="Courier New"/>
              </a:rPr>
              <a:t/>
            </a:r>
            <a:br>
              <a:rPr lang="sk-SK" sz="1400" b="1" dirty="0" smtClean="0">
                <a:solidFill>
                  <a:srgbClr val="3366FF"/>
                </a:solidFill>
                <a:latin typeface="Courier New"/>
                <a:cs typeface="Courier New"/>
              </a:rPr>
            </a:br>
            <a:r>
              <a:rPr lang="sk-SK" sz="1400" b="1" dirty="0" smtClean="0">
                <a:solidFill>
                  <a:srgbClr val="3366FF"/>
                </a:solidFill>
                <a:latin typeface="Courier New"/>
                <a:cs typeface="Courier New"/>
              </a:rPr>
              <a:t>             malloc</a:t>
            </a:r>
            <a:r>
              <a:rPr lang="sk-SK" sz="1400" b="1" dirty="0">
                <a:solidFill>
                  <a:srgbClr val="3366FF"/>
                </a:solidFill>
                <a:latin typeface="Courier New"/>
                <a:cs typeface="Courier New"/>
              </a:rPr>
              <a:t>(len*sizeof(float));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smtClean="0"/>
              <a:t>* This might not be true for an embedded system</a:t>
            </a:r>
            <a:endParaRPr lang="en-GB" dirty="0"/>
          </a:p>
        </p:txBody>
      </p:sp>
    </p:spTree>
    <p:extLst>
      <p:ext uri="{BB962C8B-B14F-4D97-AF65-F5344CB8AC3E}">
        <p14:creationId xmlns:p14="http://schemas.microsoft.com/office/powerpoint/2010/main" val="106605842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lstStyle/>
          <a:p>
            <a:r>
              <a:rPr lang="en-US" dirty="0" smtClean="0"/>
              <a:t>This program does not actually allocate any memory</a:t>
            </a:r>
          </a:p>
          <a:p>
            <a:r>
              <a:rPr lang="en-US" dirty="0" smtClean="0"/>
              <a:t>We call </a:t>
            </a:r>
            <a:r>
              <a:rPr lang="en-US" dirty="0" err="1" smtClean="0"/>
              <a:t>malloc</a:t>
            </a:r>
            <a:r>
              <a:rPr lang="en-US" dirty="0" smtClean="0"/>
              <a:t>, but we never use it!</a:t>
            </a:r>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smtClean="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p>
          <a:p>
            <a:r>
              <a:rPr lang="en-US" sz="1400" b="1" dirty="0" smtClean="0">
                <a:solidFill>
                  <a:srgbClr val="3366FF"/>
                </a:solidFill>
                <a:latin typeface="Courier New"/>
                <a:cs typeface="Courier New"/>
              </a:rPr>
              <a:t>main </a:t>
            </a:r>
          </a:p>
          <a:p>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argc</a:t>
            </a:r>
            <a:r>
              <a:rPr lang="en-US" sz="1400" b="1" dirty="0" smtClean="0">
                <a:solidFill>
                  <a:srgbClr val="3366FF"/>
                </a:solidFill>
                <a:latin typeface="Courier New"/>
                <a:cs typeface="Courier New"/>
              </a:rPr>
              <a:t>, char **</a:t>
            </a:r>
            <a:r>
              <a:rPr lang="en-US" sz="1400" b="1" dirty="0" err="1" smtClean="0">
                <a:solidFill>
                  <a:srgbClr val="3366FF"/>
                </a:solidFill>
                <a:latin typeface="Courier New"/>
                <a:cs typeface="Courier New"/>
              </a:rPr>
              <a:t>argv</a:t>
            </a:r>
            <a:r>
              <a:rPr lang="en-US" sz="1400" b="1" dirty="0" smtClean="0">
                <a:solidFill>
                  <a:srgbClr val="3366FF"/>
                </a:solidFill>
                <a:latin typeface="Courier New"/>
                <a:cs typeface="Courier New"/>
              </a:rPr>
              <a:t>)</a:t>
            </a:r>
          </a:p>
          <a:p>
            <a:r>
              <a:rPr lang="en-US" sz="1400" b="1" dirty="0" smtClean="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size_t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    = 16 * 1024*1024;</a:t>
            </a:r>
          </a:p>
          <a:p>
            <a:endParaRPr lang="en-US" sz="1400" b="1" dirty="0" smtClean="0">
              <a:solidFill>
                <a:srgbClr val="3366FF"/>
              </a:solidFill>
              <a:latin typeface="Courier New"/>
              <a:cs typeface="Courier New"/>
            </a:endParaRPr>
          </a:p>
          <a:p>
            <a:r>
              <a:rPr lang="en-US" sz="1400" b="1" dirty="0" smtClean="0">
                <a:solidFill>
                  <a:srgbClr val="3366FF"/>
                </a:solidFill>
                <a:latin typeface="Courier New"/>
                <a:cs typeface="Courier New"/>
              </a:rPr>
              <a:t>  float *buffer = </a:t>
            </a:r>
            <a:br>
              <a:rPr lang="en-US" sz="1400" b="1" dirty="0" smtClean="0">
                <a:solidFill>
                  <a:srgbClr val="3366FF"/>
                </a:solidFill>
                <a:latin typeface="Courier New"/>
                <a:cs typeface="Courier New"/>
              </a:rPr>
            </a:b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malloc</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sizeof</a:t>
            </a:r>
            <a:r>
              <a:rPr lang="en-US" sz="1400" b="1" dirty="0" smtClean="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return 0;</a:t>
            </a:r>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314413619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smtClean="0"/>
              <a:t>So what happens here?</a:t>
            </a:r>
          </a:p>
          <a:p>
            <a:r>
              <a:rPr lang="en-US" dirty="0" smtClean="0"/>
              <a:t>The pointer we got back, when accessed, will trigger a page fault in the kernel.</a:t>
            </a:r>
          </a:p>
          <a:p>
            <a:r>
              <a:rPr lang="en-US" dirty="0" smtClean="0"/>
              <a:t>The kernel will then allocate us some memory, and allow us to write to it.</a:t>
            </a:r>
          </a:p>
          <a:p>
            <a:r>
              <a:rPr lang="en-US" dirty="0" smtClean="0"/>
              <a:t>But how much was allocated in this code? Only 4096 bytes (one page)</a:t>
            </a:r>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smtClean="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p>
          <a:p>
            <a:r>
              <a:rPr lang="en-US" sz="1400" b="1" dirty="0" smtClean="0">
                <a:solidFill>
                  <a:srgbClr val="3366FF"/>
                </a:solidFill>
                <a:latin typeface="Courier New"/>
                <a:cs typeface="Courier New"/>
              </a:rPr>
              <a:t>main </a:t>
            </a:r>
          </a:p>
          <a:p>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int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argc</a:t>
            </a:r>
            <a:r>
              <a:rPr lang="en-US" sz="1400" b="1" dirty="0" smtClean="0">
                <a:solidFill>
                  <a:srgbClr val="3366FF"/>
                </a:solidFill>
                <a:latin typeface="Courier New"/>
                <a:cs typeface="Courier New"/>
              </a:rPr>
              <a:t>, char **</a:t>
            </a:r>
            <a:r>
              <a:rPr lang="en-US" sz="1400" b="1" dirty="0" err="1" smtClean="0">
                <a:solidFill>
                  <a:srgbClr val="3366FF"/>
                </a:solidFill>
                <a:latin typeface="Courier New"/>
                <a:cs typeface="Courier New"/>
              </a:rPr>
              <a:t>argv</a:t>
            </a:r>
            <a:r>
              <a:rPr lang="en-US" sz="1400" b="1" dirty="0" smtClean="0">
                <a:solidFill>
                  <a:srgbClr val="3366FF"/>
                </a:solidFill>
                <a:latin typeface="Courier New"/>
                <a:cs typeface="Courier New"/>
              </a:rPr>
              <a:t>)</a:t>
            </a:r>
          </a:p>
          <a:p>
            <a:r>
              <a:rPr lang="en-US" sz="1400" b="1" dirty="0" smtClean="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size_t</a:t>
            </a: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    = 16 * 1024*1024;</a:t>
            </a:r>
          </a:p>
          <a:p>
            <a:endParaRPr lang="en-US" sz="1400" b="1" dirty="0" smtClean="0">
              <a:solidFill>
                <a:srgbClr val="3366FF"/>
              </a:solidFill>
              <a:latin typeface="Courier New"/>
              <a:cs typeface="Courier New"/>
            </a:endParaRPr>
          </a:p>
          <a:p>
            <a:r>
              <a:rPr lang="en-US" sz="1400" b="1" dirty="0" smtClean="0">
                <a:solidFill>
                  <a:srgbClr val="3366FF"/>
                </a:solidFill>
                <a:latin typeface="Courier New"/>
                <a:cs typeface="Courier New"/>
              </a:rPr>
              <a:t>  float *buffer = </a:t>
            </a:r>
            <a:br>
              <a:rPr lang="en-US" sz="1400" b="1" dirty="0" smtClean="0">
                <a:solidFill>
                  <a:srgbClr val="3366FF"/>
                </a:solidFill>
                <a:latin typeface="Courier New"/>
                <a:cs typeface="Courier New"/>
              </a:rPr>
            </a:br>
            <a:r>
              <a:rPr lang="en-US" sz="1400" b="1" dirty="0" smtClean="0">
                <a:solidFill>
                  <a:srgbClr val="3366FF"/>
                </a:solidFill>
                <a:latin typeface="Courier New"/>
                <a:cs typeface="Courier New"/>
              </a:rPr>
              <a:t>             </a:t>
            </a:r>
            <a:r>
              <a:rPr lang="en-US" sz="1400" b="1" dirty="0" err="1" smtClean="0">
                <a:solidFill>
                  <a:srgbClr val="3366FF"/>
                </a:solidFill>
                <a:latin typeface="Courier New"/>
                <a:cs typeface="Courier New"/>
              </a:rPr>
              <a:t>malloc</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len</a:t>
            </a:r>
            <a:r>
              <a:rPr lang="en-US" sz="1400" b="1" dirty="0" smtClean="0">
                <a:solidFill>
                  <a:srgbClr val="3366FF"/>
                </a:solidFill>
                <a:latin typeface="Courier New"/>
                <a:cs typeface="Courier New"/>
              </a:rPr>
              <a:t>*</a:t>
            </a:r>
            <a:r>
              <a:rPr lang="en-US" sz="1400" b="1" dirty="0" err="1" smtClean="0">
                <a:solidFill>
                  <a:srgbClr val="3366FF"/>
                </a:solidFill>
                <a:latin typeface="Courier New"/>
                <a:cs typeface="Courier New"/>
              </a:rPr>
              <a:t>sizeof</a:t>
            </a:r>
            <a:r>
              <a:rPr lang="en-US" sz="1400" b="1" dirty="0" smtClean="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buffer[0] = 10.0f;</a:t>
            </a:r>
          </a:p>
          <a:p>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  return 0;</a:t>
            </a:r>
            <a:endParaRPr lang="en-US" sz="1400" b="1" dirty="0">
              <a:solidFill>
                <a:srgbClr val="3366FF"/>
              </a:solidFill>
              <a:latin typeface="Courier New"/>
              <a:cs typeface="Courier New"/>
            </a:endParaRPr>
          </a:p>
          <a:p>
            <a:r>
              <a:rPr lang="en-US" sz="1400" b="1" dirty="0" smtClean="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168949128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Malloc</a:t>
            </a:r>
            <a:r>
              <a:rPr lang="en-US" dirty="0" smtClean="0"/>
              <a:t> Recap</a:t>
            </a:r>
            <a:endParaRPr lang="en-US" dirty="0"/>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smtClean="0"/>
              <a:t>4KB pages will be allocated at a time, and can also be swapped to disk dynamically</a:t>
            </a:r>
          </a:p>
          <a:p>
            <a:pPr>
              <a:lnSpc>
                <a:spcPct val="110000"/>
              </a:lnSpc>
            </a:pPr>
            <a:r>
              <a:rPr lang="en-US" dirty="0" smtClean="0"/>
              <a:t>In fact, an allocation may not even be contiguous</a:t>
            </a:r>
          </a:p>
          <a:p>
            <a:pPr>
              <a:lnSpc>
                <a:spcPct val="110000"/>
              </a:lnSpc>
            </a:pPr>
            <a:r>
              <a:rPr lang="en-US" dirty="0" smtClean="0"/>
              <a:t>So, </a:t>
            </a:r>
            <a:r>
              <a:rPr lang="en-US" dirty="0" err="1" smtClean="0"/>
              <a:t>enqueueRead</a:t>
            </a:r>
            <a:r>
              <a:rPr lang="en-US" dirty="0" smtClean="0"/>
              <a:t>/</a:t>
            </a:r>
            <a:r>
              <a:rPr lang="en-US" dirty="0" err="1" smtClean="0"/>
              <a:t>enqueueWrite</a:t>
            </a:r>
            <a:r>
              <a:rPr lang="en-US" dirty="0" smtClean="0"/>
              <a:t> </a:t>
            </a:r>
            <a:r>
              <a:rPr lang="en-US" b="1" i="1" dirty="0" smtClean="0"/>
              <a:t>must</a:t>
            </a:r>
            <a:r>
              <a:rPr lang="en-US" dirty="0" smtClean="0"/>
              <a:t> incur an additional host memory to host memory copy, wasting bandwidth and costing performance</a:t>
            </a:r>
            <a:endParaRPr lang="en-US" dirty="0"/>
          </a:p>
        </p:txBody>
      </p:sp>
    </p:spTree>
    <p:extLst>
      <p:ext uri="{BB962C8B-B14F-4D97-AF65-F5344CB8AC3E}">
        <p14:creationId xmlns:p14="http://schemas.microsoft.com/office/powerpoint/2010/main" val="252930019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smtClean="0"/>
              <a:t>EnqueueWrite</a:t>
            </a:r>
            <a:r>
              <a:rPr lang="en-US" dirty="0" smtClean="0"/>
              <a:t>:</a:t>
            </a:r>
          </a:p>
          <a:p>
            <a:pPr lvl="1"/>
            <a:r>
              <a:rPr lang="en-US" dirty="0"/>
              <a:t>Allocate contiguous portion of DRAM</a:t>
            </a:r>
          </a:p>
          <a:p>
            <a:pPr lvl="1"/>
            <a:r>
              <a:rPr lang="en-US" dirty="0" smtClean="0"/>
              <a:t>Copy host data into this contiguous memory</a:t>
            </a:r>
          </a:p>
          <a:p>
            <a:pPr lvl="1"/>
            <a:r>
              <a:rPr lang="en-US" dirty="0" smtClean="0"/>
              <a:t>Signal the DMA engines to start the transfer</a:t>
            </a:r>
          </a:p>
          <a:p>
            <a:r>
              <a:rPr lang="en-US" b="1" dirty="0" err="1" smtClean="0"/>
              <a:t>EnqueueRead</a:t>
            </a:r>
            <a:r>
              <a:rPr lang="en-US" dirty="0" smtClean="0"/>
              <a:t>:</a:t>
            </a:r>
          </a:p>
          <a:p>
            <a:pPr lvl="1"/>
            <a:r>
              <a:rPr lang="en-US" dirty="0" smtClean="0"/>
              <a:t>Allocate contiguous portion of DRAM</a:t>
            </a:r>
          </a:p>
          <a:p>
            <a:pPr lvl="1"/>
            <a:r>
              <a:rPr lang="en-US" dirty="0" smtClean="0"/>
              <a:t>Signal DMA engine to start transfer</a:t>
            </a:r>
          </a:p>
          <a:p>
            <a:pPr lvl="1"/>
            <a:r>
              <a:rPr lang="en-US" dirty="0" smtClean="0"/>
              <a:t>Wait for interrupt to signal that the transfer has finished</a:t>
            </a:r>
          </a:p>
          <a:p>
            <a:pPr lvl="1"/>
            <a:r>
              <a:rPr lang="en-US" dirty="0" smtClean="0"/>
              <a:t>Copy transferred data from the contiguous memory into memory in the host code’s address space</a:t>
            </a:r>
          </a:p>
        </p:txBody>
      </p:sp>
    </p:spTree>
    <p:extLst>
      <p:ext uri="{BB962C8B-B14F-4D97-AF65-F5344CB8AC3E}">
        <p14:creationId xmlns:p14="http://schemas.microsoft.com/office/powerpoint/2010/main" val="23112800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smtClean="0"/>
              <a:t>Pinned memory side-steps this issue by giving the host process </a:t>
            </a:r>
            <a:r>
              <a:rPr lang="en-US" i="1" dirty="0" smtClean="0"/>
              <a:t>direct</a:t>
            </a:r>
            <a:r>
              <a:rPr lang="en-US" dirty="0" smtClean="0"/>
              <a:t> access to the portions of host memory that the DMA engines read and write to.</a:t>
            </a:r>
          </a:p>
          <a:p>
            <a:r>
              <a:rPr lang="en-US" dirty="0" smtClean="0"/>
              <a:t>This results in much less time spent waiting for transfers!</a:t>
            </a:r>
          </a:p>
          <a:p>
            <a:endParaRPr lang="en-US" dirty="0"/>
          </a:p>
          <a:p>
            <a:r>
              <a:rPr lang="en-US" dirty="0" smtClean="0"/>
              <a:t>Disclaimer: Not all drivers support it, and it makes allocations much more expensive (so it would be slow to continually allocate and free pinned memory!)</a:t>
            </a:r>
          </a:p>
        </p:txBody>
      </p:sp>
    </p:spTree>
    <p:extLst>
      <p:ext uri="{BB962C8B-B14F-4D97-AF65-F5344CB8AC3E}">
        <p14:creationId xmlns:p14="http://schemas.microsoft.com/office/powerpoint/2010/main" val="274746709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smtClean="0"/>
              <a:t>Using Pinned Memory</a:t>
            </a:r>
            <a:endParaRPr lang="en-US" dirty="0"/>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a:buChar char="•"/>
            </a:pPr>
            <a:r>
              <a:rPr lang="en-US" dirty="0"/>
              <a:t>OpenCL has no </a:t>
            </a:r>
            <a:r>
              <a:rPr lang="en-US" dirty="0" smtClean="0"/>
              <a:t>official support </a:t>
            </a:r>
            <a:r>
              <a:rPr lang="en-US" dirty="0"/>
              <a:t>for pinned memory </a:t>
            </a:r>
            <a:endParaRPr lang="en-US" dirty="0" smtClean="0"/>
          </a:p>
          <a:p>
            <a:pPr marL="285750" indent="-285750">
              <a:lnSpc>
                <a:spcPct val="110000"/>
              </a:lnSpc>
              <a:buFont typeface="Arial"/>
              <a:buChar char="•"/>
            </a:pPr>
            <a:r>
              <a:rPr lang="en-US" dirty="0" smtClean="0"/>
              <a:t>But e.g. NVIDIA supports pinned </a:t>
            </a:r>
            <a:r>
              <a:rPr lang="en-US" dirty="0"/>
              <a:t>memory </a:t>
            </a:r>
            <a:r>
              <a:rPr lang="en-US" dirty="0" smtClean="0"/>
              <a:t>allocations (</a:t>
            </a:r>
            <a:r>
              <a:rPr lang="en-US" b="1" dirty="0" smtClean="0">
                <a:solidFill>
                  <a:srgbClr val="3366FF"/>
                </a:solidFill>
                <a:latin typeface="Courier New"/>
                <a:cs typeface="Courier New"/>
              </a:rPr>
              <a:t>CL_MEM_ALLOC_HOST_PTR</a:t>
            </a:r>
            <a:r>
              <a:rPr lang="en-US" dirty="0" smtClean="0">
                <a:solidFill>
                  <a:srgbClr val="3366FF"/>
                </a:solidFill>
              </a:rPr>
              <a:t> </a:t>
            </a:r>
            <a:r>
              <a:rPr lang="en-US" dirty="0" smtClean="0"/>
              <a:t>flag)</a:t>
            </a:r>
          </a:p>
          <a:p>
            <a:pPr marL="285750" indent="-285750">
              <a:lnSpc>
                <a:spcPct val="110000"/>
              </a:lnSpc>
              <a:buFont typeface="Arial"/>
              <a:buChar char="•"/>
            </a:pPr>
            <a:r>
              <a:rPr lang="en-US" dirty="0"/>
              <a:t>When you allocate </a:t>
            </a:r>
            <a:r>
              <a:rPr lang="en-US" dirty="0" smtClean="0"/>
              <a:t>a </a:t>
            </a:r>
            <a:r>
              <a:rPr lang="en-US" dirty="0" err="1" smtClean="0"/>
              <a:t>cl_mem</a:t>
            </a:r>
            <a:r>
              <a:rPr lang="en-US" dirty="0" smtClean="0"/>
              <a:t> object, </a:t>
            </a:r>
            <a:r>
              <a:rPr lang="en-US" dirty="0"/>
              <a:t>you also allocate page-locked host </a:t>
            </a:r>
            <a:r>
              <a:rPr lang="en-US" dirty="0" smtClean="0"/>
              <a:t>memory of the same size</a:t>
            </a:r>
          </a:p>
          <a:p>
            <a:pPr marL="285750" indent="-285750">
              <a:lnSpc>
                <a:spcPct val="110000"/>
              </a:lnSpc>
              <a:buFont typeface="Arial"/>
              <a:buChar char="•"/>
            </a:pPr>
            <a:r>
              <a:rPr lang="en-US" dirty="0" smtClean="0"/>
              <a:t>But this does not return the host pointer </a:t>
            </a:r>
          </a:p>
          <a:p>
            <a:pPr marL="285750" indent="-285750">
              <a:lnSpc>
                <a:spcPct val="110000"/>
              </a:lnSpc>
              <a:buFont typeface="Arial"/>
              <a:buChar char="•"/>
            </a:pPr>
            <a:r>
              <a:rPr lang="en-US" dirty="0" smtClean="0"/>
              <a:t>Reading and writing data is handled by </a:t>
            </a:r>
            <a:r>
              <a:rPr lang="en-US" b="1" dirty="0" err="1" smtClean="0"/>
              <a:t>enqueueMapBuffer</a:t>
            </a:r>
            <a:r>
              <a:rPr lang="en-US" dirty="0" smtClean="0"/>
              <a:t>, which </a:t>
            </a:r>
            <a:r>
              <a:rPr lang="en-US" i="1" dirty="0" smtClean="0"/>
              <a:t>does</a:t>
            </a:r>
            <a:r>
              <a:rPr lang="en-US" dirty="0" smtClean="0"/>
              <a:t> return the host pointer</a:t>
            </a:r>
          </a:p>
          <a:p>
            <a:pPr marL="285750" indent="-285750">
              <a:lnSpc>
                <a:spcPct val="110000"/>
              </a:lnSpc>
              <a:buFont typeface="Arial"/>
              <a:buChar char="•"/>
            </a:pPr>
            <a:r>
              <a:rPr lang="en-US" dirty="0" smtClean="0"/>
              <a:t>Eventually call </a:t>
            </a:r>
            <a:r>
              <a:rPr lang="en-US" dirty="0" err="1" smtClean="0"/>
              <a:t>clEnqueueUnmapMemObject</a:t>
            </a:r>
            <a:r>
              <a:rPr lang="en-US" dirty="0" smtClean="0"/>
              <a:t> when you're done</a:t>
            </a:r>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smtClean="0">
                <a:solidFill>
                  <a:srgbClr val="3366FF"/>
                </a:solidFill>
                <a:latin typeface="Courier New"/>
                <a:cs typeface="Courier New"/>
              </a:rPr>
              <a:t>/</a:t>
            </a: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context,</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CL_MEM_ALLOC_HOST_PTR, //pinned memory flag</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smtClean="0">
                <a:solidFill>
                  <a:srgbClr val="3366FF"/>
                </a:solidFill>
                <a:latin typeface="Courier New"/>
                <a:cs typeface="Courier New"/>
              </a:rPr>
              <a:t>,</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NULL</a:t>
            </a:r>
            <a:r>
              <a:rPr lang="en-US" sz="1400" b="1" dirty="0" smtClean="0">
                <a:solidFill>
                  <a:srgbClr val="3366FF"/>
                </a:solidFill>
                <a:latin typeface="Courier New"/>
                <a:cs typeface="Courier New"/>
              </a:rPr>
              <a:t>, //host pointer must be NULL</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NULL</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endParaRPr lang="en-US" sz="1400" b="1" dirty="0" smtClean="0">
              <a:solidFill>
                <a:srgbClr val="3366FF"/>
              </a:solidFill>
              <a:latin typeface="Courier New"/>
              <a:cs typeface="Courier New"/>
            </a:endParaRPr>
          </a:p>
          <a:p>
            <a:pPr marL="0" indent="0">
              <a:buNone/>
            </a:pPr>
            <a:r>
              <a:rPr lang="en-US" sz="1400" b="1" dirty="0" smtClean="0">
                <a:solidFill>
                  <a:srgbClr val="3366FF"/>
                </a:solidFill>
                <a:latin typeface="Courier New"/>
                <a:cs typeface="Courier New"/>
              </a:rPr>
              <a:t>(</a:t>
            </a:r>
            <a:r>
              <a:rPr lang="en-US" sz="1400" b="1" dirty="0">
                <a:solidFill>
                  <a:srgbClr val="3366FF"/>
                </a:solidFill>
                <a:latin typeface="Courier New"/>
                <a:cs typeface="Courier New"/>
              </a:rPr>
              <a:t>float *) </a:t>
            </a:r>
            <a:r>
              <a:rPr lang="en-US" sz="1400" b="1" dirty="0" err="1">
                <a:solidFill>
                  <a:srgbClr val="3366FF"/>
                </a:solidFill>
                <a:latin typeface="Courier New"/>
                <a:cs typeface="Courier New"/>
              </a:rPr>
              <a:t>clEnqueueMapBuffer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CL_TRUE, </a:t>
            </a:r>
            <a:r>
              <a:rPr lang="en-US" sz="1400" b="1" dirty="0" smtClean="0">
                <a:solidFill>
                  <a:srgbClr val="3366FF"/>
                </a:solidFill>
                <a:latin typeface="Courier New"/>
                <a:cs typeface="Courier New"/>
              </a:rPr>
              <a:t>//blocking map</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CL_MAP_WRITE_INVALIDATE_REGION, //write data</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0, </a:t>
            </a:r>
            <a:r>
              <a:rPr lang="en-US" sz="1400" b="1" dirty="0" smtClean="0">
                <a:solidFill>
                  <a:srgbClr val="3366FF"/>
                </a:solidFill>
                <a:latin typeface="Courier New"/>
                <a:cs typeface="Courier New"/>
              </a:rPr>
              <a:t>      //offset of region</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    //amount of data to be mapped</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0, NULL, NULL, </a:t>
            </a:r>
            <a:r>
              <a:rPr lang="en-US" sz="1400" b="1" dirty="0" smtClean="0">
                <a:solidFill>
                  <a:srgbClr val="3366FF"/>
                </a:solidFill>
                <a:latin typeface="Courier New"/>
                <a:cs typeface="Courier New"/>
              </a:rPr>
              <a:t>//event information</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  </a:t>
            </a:r>
            <a:r>
              <a:rPr lang="en-US" sz="1400" b="1" dirty="0" smtClean="0">
                <a:solidFill>
                  <a:srgbClr val="3366FF"/>
                </a:solidFill>
                <a:latin typeface="Courier New"/>
                <a:cs typeface="Courier New"/>
              </a:rPr>
              <a:t>NULL     //error code pointer</a:t>
            </a: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a:t>
            </a: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smtClean="0">
                <a:solidFill>
                  <a:srgbClr val="3366FF"/>
                </a:solidFill>
                <a:latin typeface="Courier New"/>
                <a:cs typeface="Courier New"/>
              </a:rPr>
              <a:t>CL_MAP_WRITE_INVALIDATE_REGION </a:t>
            </a:r>
            <a:r>
              <a:rPr lang="en-US" sz="1200" b="1" dirty="0" smtClean="0">
                <a:cs typeface="Courier New"/>
              </a:rPr>
              <a:t>is a v1.2 feature; if using v1.1 or earlier, would have to use </a:t>
            </a:r>
            <a:r>
              <a:rPr lang="en-US" sz="1200" b="1" dirty="0" smtClean="0">
                <a:solidFill>
                  <a:srgbClr val="3366FF"/>
                </a:solidFill>
                <a:latin typeface="Courier New"/>
                <a:cs typeface="Courier New"/>
              </a:rPr>
              <a:t>CL_MAP_WRITE </a:t>
            </a:r>
            <a:r>
              <a:rPr lang="en-US" sz="1200" b="1" dirty="0">
                <a:cs typeface="Courier New"/>
              </a:rPr>
              <a:t>instead</a:t>
            </a:r>
            <a:r>
              <a:rPr lang="en-US" sz="1200" b="1" dirty="0" smtClean="0">
                <a:solidFill>
                  <a:srgbClr val="3366FF"/>
                </a:solidFill>
                <a:latin typeface="Courier New"/>
                <a:cs typeface="Courier New"/>
              </a:rPr>
              <a:t>.</a:t>
            </a:r>
            <a:endParaRPr lang="en-GB" sz="1200" dirty="0"/>
          </a:p>
        </p:txBody>
      </p:sp>
    </p:spTree>
    <p:extLst>
      <p:ext uri="{BB962C8B-B14F-4D97-AF65-F5344CB8AC3E}">
        <p14:creationId xmlns:p14="http://schemas.microsoft.com/office/powerpoint/2010/main" val="3681603849"/>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normAutofit fontScale="92500"/>
          </a:bodyPr>
          <a:lstStyle/>
          <a:p>
            <a:r>
              <a:rPr lang="en-US" dirty="0" smtClean="0"/>
              <a:t>Again, allocating pinned memory is much more expensive (about 100x slower) than regular memory, so frequent allocations will be bad for performance.</a:t>
            </a:r>
          </a:p>
          <a:p>
            <a:r>
              <a:rPr lang="en-US" dirty="0" smtClean="0"/>
              <a:t>However, frequent reads and writes will be much faster!</a:t>
            </a:r>
          </a:p>
          <a:p>
            <a:r>
              <a:rPr lang="en-US" dirty="0" smtClean="0"/>
              <a:t>Not all platforms support pinned memory. But, the above method will still work, and at least will not be any slower than regular use</a:t>
            </a:r>
            <a:endParaRPr lang="en-US" dirty="0"/>
          </a:p>
        </p:txBody>
      </p:sp>
    </p:spTree>
    <p:extLst>
      <p:ext uri="{BB962C8B-B14F-4D97-AF65-F5344CB8AC3E}">
        <p14:creationId xmlns:p14="http://schemas.microsoft.com/office/powerpoint/2010/main" val="61973380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 for C Programmers</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D</a:t>
            </a:r>
            <a:endParaRPr lang="en-GB" dirty="0">
              <a:solidFill>
                <a:schemeClr val="tx1"/>
              </a:solidFill>
            </a:endParaRPr>
          </a:p>
        </p:txBody>
      </p:sp>
    </p:spTree>
    <p:extLst>
      <p:ext uri="{BB962C8B-B14F-4D97-AF65-F5344CB8AC3E}">
        <p14:creationId xmlns:p14="http://schemas.microsoft.com/office/powerpoint/2010/main" val="362628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p>
        </p:txBody>
      </p:sp>
    </p:spTree>
    <p:extLst>
      <p:ext uri="{BB962C8B-B14F-4D97-AF65-F5344CB8AC3E}">
        <p14:creationId xmlns:p14="http://schemas.microsoft.com/office/powerpoint/2010/main" val="198010263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 for C programmers</a:t>
            </a:r>
            <a:endParaRPr lang="en-GB" dirty="0"/>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a:t>
            </a:r>
            <a:r>
              <a:rPr lang="en-GB" dirty="0" smtClean="0"/>
              <a:t>0x or C++11) </a:t>
            </a:r>
            <a:endParaRPr lang="en-GB" dirty="0"/>
          </a:p>
          <a:p>
            <a:endParaRPr lang="en-GB" dirty="0"/>
          </a:p>
        </p:txBody>
      </p:sp>
    </p:spTree>
    <p:extLst>
      <p:ext uri="{BB962C8B-B14F-4D97-AF65-F5344CB8AC3E}">
        <p14:creationId xmlns:p14="http://schemas.microsoft.com/office/powerpoint/2010/main" val="177336983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dirty="0" smtClean="0">
                <a:latin typeface="Courier New Bold"/>
              </a:rPr>
              <a:t>  </a:t>
            </a:r>
            <a:r>
              <a:rPr lang="en-GB" sz="2400" dirty="0" smtClean="0">
                <a:solidFill>
                  <a:schemeClr val="tx1">
                    <a:lumMod val="85000"/>
                  </a:schemeClr>
                </a:solidFill>
                <a:latin typeface="Courier New Bold"/>
              </a:rPr>
              <a:t>// </a:t>
            </a:r>
            <a:r>
              <a:rPr lang="en-GB" sz="2400" dirty="0">
                <a:solidFill>
                  <a:schemeClr val="tx1">
                    <a:lumMod val="85000"/>
                  </a:schemeClr>
                </a:solidFill>
                <a:latin typeface="Courier New Bold"/>
              </a:rPr>
              <a:t>this is a C++ comment</a:t>
            </a:r>
          </a:p>
          <a:p>
            <a:r>
              <a:rPr lang="en-GB" dirty="0"/>
              <a:t>C includes are prefixed with “c”:</a:t>
            </a:r>
          </a:p>
          <a:p>
            <a:pPr marL="0" indent="0">
              <a:buNone/>
            </a:pPr>
            <a:r>
              <a:rPr lang="en-GB" dirty="0"/>
              <a:t> </a:t>
            </a:r>
            <a:r>
              <a:rPr lang="en-GB" dirty="0" smtClean="0"/>
              <a:t>  </a:t>
            </a:r>
            <a:r>
              <a:rPr lang="en-GB" sz="2400" dirty="0" smtClean="0"/>
              <a:t>   </a:t>
            </a:r>
            <a:r>
              <a:rPr lang="en-GB" sz="2400" dirty="0" smtClean="0">
                <a:latin typeface="Courier New Bold"/>
              </a:rPr>
              <a:t>#</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a:t>
            </a:r>
            <a:r>
              <a:rPr lang="en-GB" dirty="0" smtClean="0"/>
              <a:t>console</a:t>
            </a:r>
          </a:p>
          <a:p>
            <a:pPr marL="0" indent="0">
              <a:buNone/>
            </a:pPr>
            <a:r>
              <a:rPr lang="en-GB" sz="2600" dirty="0">
                <a:latin typeface="Letter Gothic Std"/>
              </a:rPr>
              <a:t> </a:t>
            </a:r>
            <a:r>
              <a:rPr lang="en-GB" sz="2600" dirty="0" smtClean="0">
                <a:latin typeface="Letter Gothic Std"/>
              </a:rPr>
              <a:t>  </a:t>
            </a:r>
            <a:r>
              <a:rPr lang="en-GB" sz="2400" dirty="0" smtClean="0">
                <a:latin typeface="Letter Gothic Std"/>
              </a:rPr>
              <a:t>   </a:t>
            </a:r>
            <a:r>
              <a:rPr lang="en-GB" sz="2400" dirty="0" smtClean="0">
                <a:latin typeface="Courier New Bold"/>
              </a:rPr>
              <a:t>#include &lt;</a:t>
            </a:r>
            <a:r>
              <a:rPr lang="en-GB" sz="2400" dirty="0" err="1" smtClean="0">
                <a:latin typeface="Courier New Bold"/>
              </a:rPr>
              <a:t>iosteam</a:t>
            </a:r>
            <a:r>
              <a:rPr lang="en-GB" sz="2400" dirty="0" smtClean="0">
                <a:latin typeface="Courier New Bold"/>
              </a:rPr>
              <a:t>&gt;</a:t>
            </a:r>
          </a:p>
          <a:p>
            <a:pPr marL="0"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int</a:t>
            </a:r>
            <a:r>
              <a:rPr lang="en-GB" sz="2400" dirty="0" smtClean="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input integer to </a:t>
            </a:r>
            <a:r>
              <a:rPr lang="en-GB" sz="2400" dirty="0" smtClean="0">
                <a:solidFill>
                  <a:schemeClr val="tx1">
                    <a:lumMod val="85000"/>
                  </a:schemeClr>
                </a:solidFill>
                <a:latin typeface="Courier New Bold"/>
              </a:rPr>
              <a:t>‘a’</a:t>
            </a:r>
            <a:endParaRPr lang="en-GB" sz="2400" dirty="0">
              <a:solidFill>
                <a:schemeClr val="tx1">
                  <a:lumMod val="85000"/>
                </a:schemeClr>
              </a:solidFill>
              <a:latin typeface="Courier New Bold"/>
            </a:endParaRPr>
          </a:p>
          <a:p>
            <a:pPr marL="0" indent="0">
              <a:buNone/>
            </a:pP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Namespaces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smtClean="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References in C++ … </a:t>
            </a:r>
            <a:br>
              <a:rPr lang="en-GB" dirty="0" smtClean="0"/>
            </a:br>
            <a:r>
              <a:rPr lang="en-GB" dirty="0" smtClean="0"/>
              <a:t>a safer way to do pointers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New/Delete Memory allocation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Overloading</a:t>
            </a:r>
            <a:endParaRPr lang="en-GB" dirty="0"/>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smtClean="0">
              <a:latin typeface="Letter Gothic Std"/>
            </a:endParaRPr>
          </a:p>
          <a:p>
            <a:pPr marL="0" indent="0">
              <a:buNone/>
            </a:pPr>
            <a:r>
              <a:rPr lang="en-GB" sz="2900" dirty="0" smtClean="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smtClean="0">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float version of </a:t>
            </a:r>
            <a:r>
              <a:rPr lang="en-GB" sz="2900" b="1" dirty="0" smtClean="0">
                <a:solidFill>
                  <a:schemeClr val="tx1">
                    <a:lumMod val="85000"/>
                  </a:schemeClr>
                </a:solidFill>
                <a:latin typeface="Courier New Bold"/>
              </a:rPr>
              <a:t>add</a:t>
            </a: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smtClean="0">
                <a:solidFill>
                  <a:schemeClr val="tx2">
                    <a:lumMod val="75000"/>
                  </a:schemeClr>
                </a:solidFill>
                <a:latin typeface="Courier New Bold"/>
              </a:rPr>
              <a:t>float</a:t>
            </a:r>
            <a:r>
              <a:rPr lang="en-GB" sz="2900" b="1" dirty="0" smtClean="0">
                <a:latin typeface="Courier New Bold"/>
              </a:rPr>
              <a:t>  </a:t>
            </a:r>
            <a:r>
              <a:rPr lang="en-GB" sz="2900" b="1" dirty="0">
                <a:latin typeface="Courier New Bold"/>
              </a:rPr>
              <a:t>f = </a:t>
            </a:r>
            <a:r>
              <a:rPr lang="en-GB" sz="2900" b="1" dirty="0">
                <a:solidFill>
                  <a:schemeClr val="accent1"/>
                </a:solidFill>
                <a:latin typeface="Courier New Bold"/>
              </a:rPr>
              <a:t>add</a:t>
            </a:r>
            <a:r>
              <a:rPr lang="en-GB" sz="2900" b="1" dirty="0">
                <a:latin typeface="Courier New Bold"/>
              </a:rPr>
              <a:t>(10.4f, 5.0f); </a:t>
            </a:r>
            <a:endParaRPr lang="en-GB" sz="2900" b="1" dirty="0" smtClean="0">
              <a:latin typeface="Courier New Bold"/>
            </a:endParaRP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t>
            </a:r>
            <a:r>
              <a:rPr lang="en-GB" sz="2900" b="1" dirty="0" smtClean="0">
                <a:solidFill>
                  <a:schemeClr val="tx1">
                    <a:lumMod val="85000"/>
                  </a:schemeClr>
                </a:solidFill>
                <a:latin typeface="Courier New Bold"/>
              </a:rPr>
              <a:t>add</a:t>
            </a:r>
            <a:endParaRPr lang="en-GB" sz="2900" b="1" dirty="0">
              <a:solidFill>
                <a:schemeClr val="tx1">
                  <a:lumMod val="85000"/>
                </a:schemeClr>
              </a:solidFill>
              <a:latin typeface="Courier New Bold"/>
            </a:endParaRP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r>
              <a:rPr lang="en-GB" sz="2900" b="1" dirty="0" smtClean="0">
                <a:latin typeface="Courier New Bold"/>
              </a:rPr>
              <a:t>;</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Classes (and </a:t>
            </a:r>
            <a:r>
              <a:rPr lang="en-GB" dirty="0" err="1" smtClean="0"/>
              <a:t>structs</a:t>
            </a:r>
            <a:r>
              <a:rPr lang="en-GB" dirty="0" smtClean="0"/>
              <a:t>)</a:t>
            </a:r>
            <a:endParaRPr lang="en-GB" dirty="0"/>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smtClean="0">
                <a:latin typeface="+mj-lt"/>
              </a:rPr>
              <a:t>const</a:t>
            </a:r>
            <a:r>
              <a:rPr lang="en-GB" smtClean="0">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smtClean="0">
                <a:latin typeface="Courier New Bold"/>
              </a:rPr>
              <a:t>z) </a:t>
            </a:r>
            <a:r>
              <a:rPr lang="en-GB" sz="1400" b="1" dirty="0">
                <a:latin typeface="Courier New Bold"/>
              </a:rPr>
              <a:t>: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smtClean="0"/>
              <a:t>More information about constructors</a:t>
            </a:r>
            <a:endParaRPr lang="en-GB" dirty="0"/>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smtClean="0"/>
              <a:t>Consider the constructor from the previous slide …</a:t>
            </a:r>
          </a:p>
          <a:p>
            <a:pPr marL="457200" lvl="1" indent="0">
              <a:buNone/>
            </a:pPr>
            <a:r>
              <a:rPr lang="en-GB" b="1" dirty="0" smtClean="0">
                <a:solidFill>
                  <a:schemeClr val="accent1"/>
                </a:solidFill>
                <a:latin typeface="Courier New Bold"/>
              </a:rPr>
              <a:t>Vector</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y,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z): x_(x), y_(y), z_(z) {}</a:t>
            </a:r>
          </a:p>
          <a:p>
            <a:pPr marL="514350" indent="-457200"/>
            <a:r>
              <a:rPr lang="en-GB" dirty="0" smtClean="0"/>
              <a:t>C++ member data local to a class (or </a:t>
            </a:r>
            <a:r>
              <a:rPr lang="en-GB" dirty="0" err="1" smtClean="0"/>
              <a:t>struct</a:t>
            </a:r>
            <a:r>
              <a:rPr lang="en-GB" dirty="0" smtClean="0"/>
              <a:t>) can be initialized using the </a:t>
            </a:r>
            <a:r>
              <a:rPr lang="en-GB" dirty="0" err="1" smtClean="0"/>
              <a:t>noation</a:t>
            </a:r>
            <a:endParaRPr lang="en-GB" dirty="0" smtClean="0"/>
          </a:p>
          <a:p>
            <a:pPr marL="457200" lvl="1" indent="0">
              <a:buNone/>
            </a:pPr>
            <a:r>
              <a:rPr lang="en-GB" b="1" dirty="0" smtClean="0">
                <a:latin typeface="Courier New Bold"/>
              </a:rPr>
              <a:t>: </a:t>
            </a:r>
            <a:r>
              <a:rPr lang="en-GB" b="1" dirty="0" err="1" smtClean="0">
                <a:latin typeface="Courier New Bold"/>
              </a:rPr>
              <a:t>data_name</a:t>
            </a:r>
            <a:r>
              <a:rPr lang="en-GB" b="1" dirty="0" smtClean="0">
                <a:latin typeface="Courier New Bold"/>
              </a:rPr>
              <a:t>(</a:t>
            </a:r>
            <a:r>
              <a:rPr lang="en-GB" b="1" dirty="0" err="1" smtClean="0">
                <a:latin typeface="Courier New Bold"/>
              </a:rPr>
              <a:t>initializer_name</a:t>
            </a:r>
            <a:r>
              <a:rPr lang="en-GB" b="1" dirty="0" smtClean="0">
                <a:latin typeface="Courier New Bold"/>
              </a:rPr>
              <a:t>), ...</a:t>
            </a:r>
          </a:p>
          <a:p>
            <a:pPr marL="514350" indent="-457200"/>
            <a:r>
              <a:rPr lang="en-GB" dirty="0" smtClean="0"/>
              <a:t>Consider the following two semantically equivalent </a:t>
            </a:r>
            <a:r>
              <a:rPr lang="en-GB" dirty="0" err="1" smtClean="0"/>
              <a:t>structs</a:t>
            </a:r>
            <a:r>
              <a:rPr lang="en-GB" dirty="0" smtClean="0"/>
              <a:t> in which the constructor sets the data member x_ to the input value x:</a:t>
            </a:r>
          </a:p>
          <a:p>
            <a:pPr marL="514350" indent="-457200"/>
            <a:endParaRPr lang="en-GB" dirty="0"/>
          </a:p>
          <a:p>
            <a:pPr marL="514350" indent="-457200"/>
            <a:endParaRPr lang="en-GB" dirty="0" smtClean="0"/>
          </a:p>
          <a:p>
            <a:pPr marL="514350" indent="-457200"/>
            <a:endParaRPr lang="en-GB" dirty="0"/>
          </a:p>
          <a:p>
            <a:pPr marL="514350" indent="-457200"/>
            <a:endParaRPr lang="en-GB" dirty="0" smtClean="0"/>
          </a:p>
          <a:p>
            <a:pPr marL="514350" indent="-457200"/>
            <a:endParaRPr lang="en-GB" dirty="0"/>
          </a:p>
          <a:p>
            <a:pPr marL="514350" indent="-457200"/>
            <a:r>
              <a:rPr lang="en-GB" dirty="0" smtClean="0"/>
              <a:t>Case B must use a temporary to read the value of x, while this is not so for Case A. This is due to C’s definition of local stack allocation.</a:t>
            </a:r>
          </a:p>
          <a:p>
            <a:pPr marL="514350" indent="-457200"/>
            <a:r>
              <a:rPr lang="en-GB" dirty="0" smtClean="0"/>
              <a:t>This turns out to be very import in C++11 with its memory model which states that an object is said to exist once inside the body of the constructor and hence thread safety becomes an issue, this is not the case for the constructor </a:t>
            </a:r>
            <a:r>
              <a:rPr lang="en-GB" dirty="0" err="1" smtClean="0"/>
              <a:t>initalization</a:t>
            </a:r>
            <a:r>
              <a:rPr lang="en-GB" dirty="0" smtClean="0"/>
              <a:t> list (case A). This means that safe double locking and similar idioms can be implemented using this approach.</a:t>
            </a:r>
            <a:endParaRPr lang="en-GB" dirty="0"/>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x_(x) {}</a:t>
            </a:r>
          </a:p>
          <a:p>
            <a:r>
              <a:rPr lang="en-GB" b="1" dirty="0">
                <a:latin typeface="Courier New Bold"/>
              </a:rPr>
              <a:t>}</a:t>
            </a:r>
            <a:endParaRPr lang="en-GB" b="1" dirty="0" smtClean="0">
              <a:latin typeface="Courier New Bold"/>
            </a:endParaRP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 = x; }</a:t>
            </a:r>
          </a:p>
          <a:p>
            <a:r>
              <a:rPr lang="en-GB" b="1" dirty="0">
                <a:latin typeface="Courier New Bold"/>
              </a:rPr>
              <a:t>}</a:t>
            </a:r>
            <a:endParaRPr lang="en-GB" b="1" dirty="0" smtClean="0">
              <a:latin typeface="Courier New Bold"/>
            </a:endParaRP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smtClean="0">
                <a:solidFill>
                  <a:schemeClr val="accent3"/>
                </a:solidFill>
              </a:rPr>
              <a:t>A</a:t>
            </a:r>
            <a:endParaRPr lang="en-GB" b="1" dirty="0">
              <a:solidFill>
                <a:schemeClr val="accent3"/>
              </a:solidFill>
            </a:endParaRP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r>
              <a:rPr lang="en-GB" sz="2600" b="1" dirty="0" smtClean="0">
                <a:latin typeface="Courier New Bold"/>
              </a:rPr>
              <a:t>;</a:t>
            </a:r>
          </a:p>
          <a:p>
            <a:pPr marL="0" indent="0">
              <a:buNone/>
            </a:pPr>
            <a:r>
              <a:rPr lang="en-GB" sz="2600" b="1" dirty="0">
                <a:solidFill>
                  <a:schemeClr val="tx1">
                    <a:lumMod val="85000"/>
                  </a:schemeClr>
                </a:solidFill>
                <a:latin typeface="Courier New Bold"/>
              </a:rPr>
              <a:t> </a:t>
            </a:r>
            <a:r>
              <a:rPr lang="en-GB" sz="2600" b="1" dirty="0" smtClean="0">
                <a:solidFill>
                  <a:schemeClr val="tx1">
                    <a:lumMod val="85000"/>
                  </a:schemeClr>
                </a:solidFill>
                <a:latin typeface="Courier New Bold"/>
              </a:rPr>
              <a:t>  /</a:t>
            </a:r>
            <a:r>
              <a:rPr lang="en-GB" sz="2600" b="1" dirty="0">
                <a:solidFill>
                  <a:schemeClr val="tx1">
                    <a:lumMod val="85000"/>
                  </a:schemeClr>
                </a:solidFill>
                <a:latin typeface="Courier New Bold"/>
              </a:rPr>
              <a:t>/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smtClean="0">
                <a:solidFill>
                  <a:schemeClr val="tx1">
                    <a:lumMod val="85000"/>
                  </a:schemeClr>
                </a:solidFill>
                <a:latin typeface="Courier New Bold"/>
              </a:rPr>
              <a:t>/</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objects</a:t>
            </a:r>
            <a:endParaRPr lang="en-GB" dirty="0"/>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smtClean="0">
                <a:latin typeface="Courier New Bold"/>
              </a:rPr>
              <a:t>   </a:t>
            </a:r>
            <a:r>
              <a:rPr lang="en-GB" sz="2200" b="1" dirty="0">
                <a:solidFill>
                  <a:schemeClr val="tx1">
                    <a:lumMod val="85000"/>
                  </a:schemeClr>
                </a:solidFill>
                <a:latin typeface="Courier New Bold"/>
              </a:rPr>
              <a:t>// create an object of type </a:t>
            </a:r>
            <a:r>
              <a:rPr lang="en-GB" sz="2200" b="1" dirty="0" err="1" smtClean="0">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smtClean="0">
                <a:latin typeface="Courier New Bold"/>
              </a:rPr>
              <a:t>Functor</a:t>
            </a:r>
            <a:r>
              <a:rPr lang="en-GB" sz="2200" b="1" dirty="0" smtClean="0">
                <a:latin typeface="Courier New Bold"/>
              </a:rPr>
              <a:t> </a:t>
            </a:r>
            <a:r>
              <a:rPr lang="en-GB" sz="2200" b="1" dirty="0">
                <a:latin typeface="Courier New Bold"/>
              </a:rPr>
              <a:t>f()</a:t>
            </a:r>
            <a:r>
              <a:rPr lang="en-GB" sz="2200" b="1" dirty="0" smtClean="0">
                <a:latin typeface="Courier New Bold"/>
              </a:rPr>
              <a:t>;</a:t>
            </a:r>
          </a:p>
          <a:p>
            <a:pPr marL="0" indent="0">
              <a:buNone/>
            </a:pPr>
            <a:r>
              <a:rPr lang="en-GB" sz="2200" b="1" dirty="0">
                <a:solidFill>
                  <a:schemeClr val="tx2">
                    <a:lumMod val="75000"/>
                  </a:schemeClr>
                </a:solidFill>
                <a:latin typeface="Courier New Bold"/>
              </a:rPr>
              <a:t> </a:t>
            </a:r>
            <a:r>
              <a:rPr lang="en-GB" sz="2200" b="1" dirty="0" smtClean="0">
                <a:solidFill>
                  <a:schemeClr val="tx2">
                    <a:lumMod val="75000"/>
                  </a:schemeClr>
                </a:solidFill>
                <a:latin typeface="Courier New Bold"/>
              </a:rPr>
              <a:t>  </a:t>
            </a:r>
            <a:r>
              <a:rPr lang="en-GB" sz="2200" b="1" dirty="0" err="1" smtClean="0">
                <a:solidFill>
                  <a:schemeClr val="tx2">
                    <a:lumMod val="75000"/>
                  </a:schemeClr>
                </a:solidFill>
                <a:latin typeface="Courier New Bold"/>
              </a:rPr>
              <a:t>int</a:t>
            </a:r>
            <a:r>
              <a:rPr lang="en-GB" sz="2200" b="1" dirty="0" smtClean="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functions</a:t>
            </a:r>
            <a:endParaRPr lang="en-GB" dirty="0"/>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endParaRPr lang="en-GB" sz="2400" dirty="0" smtClean="0">
              <a:latin typeface="Letter Gothic Std"/>
            </a:endParaRPr>
          </a:p>
          <a:p>
            <a:pPr marL="0" indent="0">
              <a:buNone/>
            </a:pPr>
            <a:r>
              <a:rPr lang="en-GB" sz="2400" b="1" dirty="0" smtClean="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a:t>
            </a:r>
            <a:r>
              <a:rPr lang="en-GB" sz="2400" b="1" dirty="0">
                <a:solidFill>
                  <a:schemeClr val="tx1">
                    <a:lumMod val="85000"/>
                  </a:schemeClr>
                </a:solidFill>
                <a:latin typeface="Courier New Bold"/>
              </a:rPr>
              <a:t>/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version</a:t>
            </a:r>
          </a:p>
          <a:p>
            <a:pPr marL="0" indent="0">
              <a:buNone/>
            </a:pPr>
            <a:endParaRPr lang="en-GB" dirty="0" smtClean="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classes</a:t>
            </a:r>
            <a:endParaRPr lang="en-GB" dirty="0"/>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r>
              <a:rPr lang="en-GB" sz="2600" b="1" dirty="0" smtClean="0">
                <a:solidFill>
                  <a:schemeClr val="tx2">
                    <a:lumMod val="75000"/>
                  </a:schemeClr>
                </a:solidFill>
                <a:latin typeface="Courier New Bold"/>
              </a:rPr>
              <a:t/>
            </a:r>
            <a:br>
              <a:rPr lang="en-GB" sz="2600" b="1" dirty="0" smtClean="0">
                <a:solidFill>
                  <a:schemeClr val="tx2">
                    <a:lumMod val="75000"/>
                  </a:schemeClr>
                </a:solidFill>
                <a:latin typeface="Courier New Bold"/>
              </a:rPr>
            </a:br>
            <a:r>
              <a:rPr lang="en-GB" sz="2600" b="1" dirty="0" smtClean="0">
                <a:solidFill>
                  <a:schemeClr val="tx2">
                    <a:lumMod val="75000"/>
                  </a:schemeClr>
                </a:solidFill>
                <a:latin typeface="Courier New Bold"/>
              </a:rPr>
              <a:t>template</a:t>
            </a:r>
            <a:r>
              <a:rPr lang="en-GB" sz="2600" b="1" dirty="0" smtClean="0">
                <a:latin typeface="Courier New Bold"/>
              </a:rPr>
              <a:t> </a:t>
            </a:r>
            <a:r>
              <a:rPr lang="en-GB" sz="2600" b="1" dirty="0">
                <a:latin typeface="Courier New Bold"/>
              </a:rPr>
              <a:t>&lt;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C++11 defines a function template</a:t>
            </a:r>
            <a:endParaRPr lang="en-GB" dirty="0"/>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a:t>
            </a:r>
            <a:r>
              <a:rPr lang="en-US" dirty="0" smtClean="0"/>
              <a:t>function</a:t>
            </a:r>
            <a:br>
              <a:rPr lang="en-US" dirty="0" smtClean="0"/>
            </a:br>
            <a:endParaRPr lang="en-US" dirty="0" smtClean="0"/>
          </a:p>
          <a:p>
            <a:pPr marL="0" indent="0">
              <a:buNone/>
            </a:pPr>
            <a:r>
              <a:rPr lang="en-US" dirty="0" smtClean="0"/>
              <a:t>	</a:t>
            </a:r>
            <a:r>
              <a:rPr lang="en-US" b="1" dirty="0" smtClean="0">
                <a:latin typeface="Courier New Bold"/>
              </a:rPr>
              <a:t>#</a:t>
            </a:r>
            <a:r>
              <a:rPr lang="en-US" b="1" dirty="0" smtClean="0">
                <a:solidFill>
                  <a:schemeClr val="accent2"/>
                </a:solidFill>
                <a:latin typeface="Courier New Bold"/>
              </a:rPr>
              <a:t>include</a:t>
            </a:r>
            <a:r>
              <a:rPr lang="en-US" b="1" dirty="0" smtClean="0">
                <a:latin typeface="Courier New Bold"/>
              </a:rPr>
              <a:t> </a:t>
            </a:r>
            <a:r>
              <a:rPr lang="en-US" b="1" dirty="0" smtClean="0">
                <a:solidFill>
                  <a:schemeClr val="accent4"/>
                </a:solidFill>
                <a:latin typeface="Courier New Bold"/>
              </a:rPr>
              <a:t>&lt;functional&gt;</a:t>
            </a:r>
            <a:br>
              <a:rPr lang="en-US" b="1" dirty="0" smtClean="0">
                <a:solidFill>
                  <a:schemeClr val="accent4"/>
                </a:solidFill>
                <a:latin typeface="Courier New Bold"/>
              </a:rPr>
            </a:br>
            <a:endParaRPr lang="en-US" b="1" dirty="0" smtClean="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r>
              <a:rPr lang="en-GB" b="1" dirty="0" smtClean="0">
                <a:solidFill>
                  <a:schemeClr val="tx2">
                    <a:lumMod val="75000"/>
                  </a:schemeClr>
                </a:solidFill>
                <a:latin typeface="Courier New Bold"/>
              </a:rPr>
              <a:t/>
            </a:r>
            <a:br>
              <a:rPr lang="en-GB" b="1" dirty="0" smtClean="0">
                <a:solidFill>
                  <a:schemeClr val="tx2">
                    <a:lumMod val="75000"/>
                  </a:schemeClr>
                </a:solidFill>
                <a:latin typeface="Courier New Bold"/>
              </a:rPr>
            </a:br>
            <a:r>
              <a:rPr lang="en-GB" b="1" dirty="0" err="1" smtClean="0">
                <a:solidFill>
                  <a:schemeClr val="tx2">
                    <a:lumMod val="75000"/>
                  </a:schemeClr>
                </a:solidFill>
                <a:latin typeface="Courier New Bold"/>
              </a:rPr>
              <a:t>struct</a:t>
            </a:r>
            <a:r>
              <a:rPr lang="en-GB" b="1" dirty="0" smtClean="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 function template: example 1</a:t>
            </a:r>
            <a:endParaRPr lang="en-GB" dirty="0"/>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smtClean="0">
                <a:latin typeface="Courier New Bold"/>
              </a:rPr>
              <a:t>std</a:t>
            </a:r>
            <a:r>
              <a:rPr lang="en-GB" sz="2000" b="1" dirty="0" smtClean="0">
                <a:latin typeface="Courier New Bold"/>
              </a:rPr>
              <a:t>::</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smtClean="0">
                <a:solidFill>
                  <a:schemeClr val="accent3"/>
                </a:solidFill>
                <a:latin typeface="+mj-lt"/>
              </a:rPr>
              <a:t>foo_functor</a:t>
            </a:r>
            <a:r>
              <a:rPr lang="en-GB" sz="2000" dirty="0" smtClean="0">
                <a:solidFill>
                  <a:schemeClr val="accent3"/>
                </a:solidFill>
                <a:latin typeface="+mj-lt"/>
              </a:rPr>
              <a:t> and </a:t>
            </a:r>
            <a:r>
              <a:rPr lang="en-GB" sz="2000" dirty="0" err="1" smtClean="0">
                <a:solidFill>
                  <a:schemeClr val="accent3"/>
                </a:solidFill>
                <a:latin typeface="+mj-lt"/>
              </a:rPr>
              <a:t>foo_wrapper</a:t>
            </a:r>
            <a:r>
              <a:rPr lang="en-GB" sz="2000" dirty="0" smtClean="0">
                <a:solidFill>
                  <a:schemeClr val="accent3"/>
                </a:solidFill>
                <a:latin typeface="+mj-lt"/>
              </a:rPr>
              <a:t> are basically the same but one is using a standard C like function, while the other is using a function object</a:t>
            </a:r>
            <a:endParaRPr lang="en-GB" sz="2000" dirty="0">
              <a:solidFill>
                <a:schemeClr val="accent3"/>
              </a:solidFill>
              <a:latin typeface="+mj-lt"/>
            </a:endParaRPr>
          </a:p>
        </p:txBody>
      </p:sp>
    </p:spTree>
    <p:extLst>
      <p:ext uri="{BB962C8B-B14F-4D97-AF65-F5344CB8AC3E}">
        <p14:creationId xmlns:p14="http://schemas.microsoft.com/office/powerpoint/2010/main" val="421053901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a:t>
            </a:r>
            <a:r>
              <a:rPr lang="en-GB" dirty="0" smtClean="0"/>
              <a:t>2</a:t>
            </a:r>
            <a:endParaRPr lang="en-GB" dirty="0"/>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smtClean="0">
              <a:solidFill>
                <a:schemeClr val="tx2">
                  <a:lumMod val="75000"/>
                </a:schemeClr>
              </a:solidFill>
              <a:latin typeface="Courier New Bold"/>
            </a:endParaRPr>
          </a:p>
          <a:p>
            <a:pPr marL="0" indent="0">
              <a:buNone/>
            </a:pPr>
            <a:r>
              <a:rPr lang="en-GB" sz="2000" b="1" dirty="0" err="1" smtClean="0">
                <a:solidFill>
                  <a:schemeClr val="tx2">
                    <a:lumMod val="75000"/>
                  </a:schemeClr>
                </a:solidFill>
                <a:latin typeface="Courier New Bold"/>
              </a:rPr>
              <a:t>struct</a:t>
            </a:r>
            <a:r>
              <a:rPr lang="en-GB" sz="2000" b="1" dirty="0" smtClean="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smtClean="0">
                <a:latin typeface="Courier New Bold"/>
              </a:rPr>
              <a:t>{</a:t>
            </a:r>
          </a:p>
          <a:p>
            <a:pPr marL="0" indent="0">
              <a:buNone/>
            </a:pPr>
            <a:r>
              <a:rPr lang="en-GB" sz="2000" b="1" dirty="0">
                <a:solidFill>
                  <a:schemeClr val="tx2">
                    <a:lumMod val="75000"/>
                  </a:schemeClr>
                </a:solidFill>
                <a:latin typeface="Courier New Bold"/>
              </a:rPr>
              <a:t> </a:t>
            </a:r>
            <a:r>
              <a:rPr lang="en-GB" sz="2000" b="1" dirty="0" smtClean="0">
                <a:solidFill>
                  <a:schemeClr val="tx2">
                    <a:lumMod val="75000"/>
                  </a:schemeClr>
                </a:solidFill>
                <a:latin typeface="Courier New Bold"/>
              </a:rPr>
              <a:t> </a:t>
            </a:r>
            <a:r>
              <a:rPr lang="en-GB" sz="2000" b="1" dirty="0" err="1" smtClean="0">
                <a:solidFill>
                  <a:schemeClr val="tx2">
                    <a:lumMod val="75000"/>
                  </a:schemeClr>
                </a:solidFill>
                <a:latin typeface="Courier New Bold"/>
              </a:rPr>
              <a:t>int</a:t>
            </a:r>
            <a:r>
              <a:rPr lang="en-GB" sz="2000" b="1" dirty="0" smtClean="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a:t>
            </a:r>
            <a:r>
              <a:rPr lang="en-GB" sz="2000" b="1" dirty="0" smtClean="0">
                <a:latin typeface="Courier New Bold"/>
              </a:rPr>
              <a:t>Foo</a:t>
            </a:r>
            <a:r>
              <a:rPr lang="en-GB" sz="2000" b="1" dirty="0">
                <a:latin typeface="Courier New Bold"/>
              </a:rPr>
              <a:t>() : y_(100) {}</a:t>
            </a:r>
          </a:p>
          <a:p>
            <a:pPr marL="0" indent="0">
              <a:buNone/>
            </a:pPr>
            <a:r>
              <a:rPr lang="en-GB" sz="2000" b="1" dirty="0">
                <a:latin typeface="Courier New Bold"/>
              </a:rPr>
              <a:t> </a:t>
            </a:r>
          </a:p>
          <a:p>
            <a:pPr marL="0" indent="0">
              <a:buNone/>
            </a:pPr>
            <a:r>
              <a:rPr lang="en-GB" sz="2000" b="1" dirty="0" smtClean="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 </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x+100</a:t>
            </a:r>
            <a:r>
              <a:rPr lang="en-GB" sz="2000" b="1" dirty="0" smtClean="0">
                <a:latin typeface="Courier New Bold"/>
              </a:rPr>
              <a:t>; }</a:t>
            </a:r>
            <a:endParaRPr lang="en-GB" sz="2000" b="1" dirty="0">
              <a:latin typeface="Courier New Bold"/>
            </a:endParaRP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smtClean="0">
                <a:latin typeface="Courier New Bold"/>
              </a:rPr>
              <a:t>::function&lt;</a:t>
            </a:r>
            <a:r>
              <a:rPr lang="en-GB" sz="2000" b="1" dirty="0" err="1" smtClean="0">
                <a:solidFill>
                  <a:schemeClr val="tx2">
                    <a:lumMod val="75000"/>
                  </a:schemeClr>
                </a:solidFill>
                <a:latin typeface="Courier New Bold"/>
              </a:rPr>
              <a:t>int</a:t>
            </a:r>
            <a:r>
              <a:rPr lang="en-GB" sz="2000" b="1" dirty="0" smtClean="0">
                <a:latin typeface="Courier New Bold"/>
              </a:rPr>
              <a:t> </a:t>
            </a:r>
            <a:r>
              <a:rPr lang="en-GB" sz="2000" b="1" dirty="0">
                <a:latin typeface="Courier New Bold"/>
              </a:rPr>
              <a:t>(</a:t>
            </a:r>
            <a:r>
              <a:rPr lang="en-GB" sz="2000" b="1" dirty="0" err="1">
                <a:solidFill>
                  <a:schemeClr val="tx2">
                    <a:lumMod val="75000"/>
                  </a:schemeClr>
                </a:solidFill>
                <a:latin typeface="Courier New Bold"/>
              </a:rPr>
              <a:t>int</a:t>
            </a:r>
            <a:r>
              <a:rPr lang="en-GB" sz="2000" b="1" dirty="0">
                <a:latin typeface="Courier New Bold"/>
              </a:rPr>
              <a:t>)&gt; add100(Foo</a:t>
            </a:r>
            <a:r>
              <a:rPr lang="en-GB" sz="2000" b="1" dirty="0" smtClean="0">
                <a:latin typeface="Courier New Bold"/>
              </a:rPr>
              <a:t>());</a:t>
            </a:r>
          </a:p>
          <a:p>
            <a:pPr marL="0" indent="0">
              <a:buNone/>
            </a:pP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Python for C programmers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E</a:t>
            </a:r>
            <a:endParaRPr lang="en-GB" dirty="0">
              <a:solidFill>
                <a:schemeClr val="tx1"/>
              </a:solidFill>
            </a:endParaRPr>
          </a:p>
        </p:txBody>
      </p:sp>
    </p:spTree>
    <p:extLst>
      <p:ext uri="{BB962C8B-B14F-4D97-AF65-F5344CB8AC3E}">
        <p14:creationId xmlns:p14="http://schemas.microsoft.com/office/powerpoint/2010/main" val="418786277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Python 101</a:t>
            </a:r>
            <a:endParaRPr lang="en-GB" dirty="0"/>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smtClean="0"/>
              <a:t>Python is an interpreted language, and so doesn’t need to be compiled</a:t>
            </a:r>
          </a:p>
          <a:p>
            <a:r>
              <a:rPr lang="en-GB" dirty="0" smtClean="0"/>
              <a:t>Python is often used as a language to glue other parts of your application together – with </a:t>
            </a:r>
            <a:r>
              <a:rPr lang="en-GB" dirty="0" err="1" smtClean="0"/>
              <a:t>OpenCL</a:t>
            </a:r>
            <a:r>
              <a:rPr lang="en-GB" dirty="0" smtClean="0"/>
              <a:t> this is great as the host code is fast to write and the heavy computation is done on your accelerator</a:t>
            </a:r>
          </a:p>
          <a:p>
            <a:r>
              <a:rPr lang="en-GB" dirty="0" smtClean="0"/>
              <a:t>Run your code as:</a:t>
            </a:r>
          </a:p>
          <a:p>
            <a:pPr lvl="1"/>
            <a:r>
              <a:rPr lang="en-GB" dirty="0"/>
              <a:t>p</a:t>
            </a:r>
            <a:r>
              <a:rPr lang="en-GB" dirty="0" smtClean="0"/>
              <a:t>ython file.py</a:t>
            </a:r>
          </a:p>
          <a:p>
            <a:r>
              <a:rPr lang="en-GB" dirty="0" smtClean="0"/>
              <a:t>No curly braces – indent consistently to define blocks of code</a:t>
            </a:r>
          </a:p>
          <a:p>
            <a:r>
              <a:rPr lang="en-GB" dirty="0" smtClean="0"/>
              <a:t>Print to </a:t>
            </a:r>
            <a:r>
              <a:rPr lang="en-GB" dirty="0" err="1" smtClean="0"/>
              <a:t>stdout</a:t>
            </a:r>
            <a:r>
              <a:rPr lang="en-GB" dirty="0" smtClean="0"/>
              <a:t> with print – it will try it’s best to format variables:</a:t>
            </a:r>
          </a:p>
          <a:p>
            <a:pPr marL="457200" lvl="1" indent="0">
              <a:buNone/>
            </a:pPr>
            <a:r>
              <a:rPr lang="en-GB" b="1" dirty="0">
                <a:latin typeface="Courier New Bold"/>
              </a:rPr>
              <a:t>p</a:t>
            </a:r>
            <a:r>
              <a:rPr lang="en-GB" b="1" dirty="0" smtClean="0">
                <a:latin typeface="Courier New Bold"/>
              </a:rPr>
              <a:t>rint ‘a =‘, a, ‘and b =‘, b</a:t>
            </a:r>
            <a:endParaRPr lang="en-GB" b="1" dirty="0">
              <a:latin typeface="Courier New Bold"/>
            </a:endParaRPr>
          </a:p>
        </p:txBody>
      </p:sp>
    </p:spTree>
    <p:extLst>
      <p:ext uri="{BB962C8B-B14F-4D97-AF65-F5344CB8AC3E}">
        <p14:creationId xmlns:p14="http://schemas.microsoft.com/office/powerpoint/2010/main" val="277899801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Comments, variables and includes</a:t>
            </a:r>
            <a:endParaRPr lang="en-GB" dirty="0"/>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smtClean="0"/>
              <a:t>A comment is prefixed with the hash</a:t>
            </a:r>
          </a:p>
          <a:p>
            <a:pPr marL="457200" lvl="1" indent="0">
              <a:buNone/>
            </a:pPr>
            <a:r>
              <a:rPr lang="en-GB" b="1" dirty="0" smtClean="0">
                <a:solidFill>
                  <a:schemeClr val="tx1">
                    <a:lumMod val="85000"/>
                  </a:schemeClr>
                </a:solidFill>
                <a:latin typeface="Courier New Bold"/>
              </a:rPr>
              <a:t># this is a comment</a:t>
            </a:r>
          </a:p>
          <a:p>
            <a:r>
              <a:rPr lang="en-GB" dirty="0" err="1" smtClean="0"/>
              <a:t>Initilize</a:t>
            </a:r>
            <a:r>
              <a:rPr lang="en-GB" dirty="0" smtClean="0"/>
              <a:t> variables as you go – no need for a type</a:t>
            </a:r>
          </a:p>
          <a:p>
            <a:pPr marL="457200" lvl="1" indent="0">
              <a:buNone/>
            </a:pPr>
            <a:r>
              <a:rPr lang="en-GB" b="1" dirty="0" smtClean="0">
                <a:latin typeface="Courier New Bold"/>
              </a:rPr>
              <a:t>N = 1024</a:t>
            </a:r>
          </a:p>
          <a:p>
            <a:pPr marL="457200" lvl="1" indent="0">
              <a:buNone/>
            </a:pPr>
            <a:r>
              <a:rPr lang="en-GB" b="1" dirty="0" smtClean="0">
                <a:latin typeface="Courier New Bold"/>
              </a:rPr>
              <a:t>x = 5.23</a:t>
            </a:r>
          </a:p>
          <a:p>
            <a:pPr marL="457200" lvl="1" indent="0">
              <a:buNone/>
            </a:pPr>
            <a:r>
              <a:rPr lang="en-GB" b="1" dirty="0" err="1">
                <a:latin typeface="Courier New Bold"/>
              </a:rPr>
              <a:t>m</a:t>
            </a:r>
            <a:r>
              <a:rPr lang="en-GB" b="1" dirty="0" err="1" smtClean="0">
                <a:latin typeface="Courier New Bold"/>
              </a:rPr>
              <a:t>y_string</a:t>
            </a:r>
            <a:r>
              <a:rPr lang="en-GB" b="1" dirty="0" smtClean="0">
                <a:latin typeface="Courier New Bold"/>
              </a:rPr>
              <a:t> = 'hello world'</a:t>
            </a:r>
          </a:p>
          <a:p>
            <a:r>
              <a:rPr lang="en-GB" dirty="0" smtClean="0"/>
              <a:t>Use single or double quotes for strings</a:t>
            </a:r>
          </a:p>
          <a:p>
            <a:pPr marL="457200" lvl="1" indent="0">
              <a:buNone/>
            </a:pPr>
            <a:r>
              <a:rPr lang="en-GB" b="1" dirty="0" smtClean="0">
                <a:latin typeface="Courier New Bold"/>
              </a:rPr>
              <a:t>'this is the same'</a:t>
            </a:r>
          </a:p>
          <a:p>
            <a:pPr marL="457200" lvl="1" indent="0">
              <a:buNone/>
            </a:pPr>
            <a:r>
              <a:rPr lang="en-GB" b="1" dirty="0" smtClean="0">
                <a:latin typeface="Courier New Bold"/>
              </a:rPr>
              <a:t>"as this"</a:t>
            </a:r>
          </a:p>
          <a:p>
            <a:pPr marL="457200" lvl="1" indent="0">
              <a:buNone/>
            </a:pPr>
            <a:r>
              <a:rPr lang="en-GB" b="1" dirty="0">
                <a:latin typeface="Courier New Bold"/>
              </a:rPr>
              <a:t>"</a:t>
            </a:r>
            <a:r>
              <a:rPr lang="en-GB" b="1" dirty="0" smtClean="0">
                <a:latin typeface="Courier New Bold"/>
              </a:rPr>
              <a:t>no need to escape 'opposite</a:t>
            </a:r>
            <a:r>
              <a:rPr lang="en-GB" b="1" dirty="0">
                <a:latin typeface="Courier New Bold"/>
              </a:rPr>
              <a:t>'</a:t>
            </a:r>
            <a:r>
              <a:rPr lang="en-GB" b="1" dirty="0" smtClean="0">
                <a:latin typeface="Courier New Bold"/>
              </a:rPr>
              <a:t> quotes!"</a:t>
            </a:r>
          </a:p>
          <a:p>
            <a:r>
              <a:rPr lang="en-GB" dirty="0" smtClean="0"/>
              <a:t>Also use three quotes </a:t>
            </a:r>
            <a:r>
              <a:rPr lang="en-GB" dirty="0" smtClean="0">
                <a:latin typeface="Courier New Bold"/>
                <a:cs typeface="Courier New Bold"/>
              </a:rPr>
              <a:t>'''</a:t>
            </a:r>
            <a:r>
              <a:rPr lang="en-GB" dirty="0" smtClean="0"/>
              <a:t> or """ for multiline strings without escaping anything!</a:t>
            </a:r>
          </a:p>
          <a:p>
            <a:r>
              <a:rPr lang="en-GB" dirty="0" smtClean="0"/>
              <a:t>Include additional modules and libraries with</a:t>
            </a:r>
          </a:p>
          <a:p>
            <a:pPr marL="457200" lvl="1" indent="0">
              <a:buNone/>
            </a:pPr>
            <a:r>
              <a:rPr lang="en-GB" b="1" dirty="0">
                <a:solidFill>
                  <a:schemeClr val="accent2"/>
                </a:solidFill>
                <a:latin typeface="Courier New Bold"/>
              </a:rPr>
              <a:t>i</a:t>
            </a:r>
            <a:r>
              <a:rPr lang="en-GB" b="1" dirty="0" smtClean="0">
                <a:solidFill>
                  <a:schemeClr val="accent2"/>
                </a:solidFill>
                <a:latin typeface="Courier New Bold"/>
              </a:rPr>
              <a:t>mport</a:t>
            </a:r>
            <a:r>
              <a:rPr lang="en-GB" b="1" dirty="0" smtClean="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Conditionals</a:t>
            </a:r>
            <a:endParaRPr lang="en-GB" dirty="0"/>
          </a:p>
        </p:txBody>
      </p:sp>
      <p:sp>
        <p:nvSpPr>
          <p:cNvPr id="3" name="Content Placeholder 2"/>
          <p:cNvSpPr>
            <a:spLocks noGrp="1"/>
          </p:cNvSpPr>
          <p:nvPr>
            <p:ph idx="1"/>
          </p:nvPr>
        </p:nvSpPr>
        <p:spPr/>
        <p:txBody>
          <a:bodyPr/>
          <a:lstStyle/>
          <a:p>
            <a:pPr marL="457200" lvl="1" indent="0">
              <a:buNone/>
            </a:pPr>
            <a:r>
              <a:rPr lang="en-GB" sz="3200" b="1" dirty="0" smtClean="0">
                <a:solidFill>
                  <a:schemeClr val="accent1"/>
                </a:solidFill>
                <a:latin typeface="Courier New Bold"/>
              </a:rPr>
              <a:t>if</a:t>
            </a:r>
            <a:r>
              <a:rPr lang="en-GB" sz="3200" b="1" dirty="0" smtClean="0">
                <a:latin typeface="Courier New Bold"/>
              </a:rPr>
              <a:t> n == 1:</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1’</a:t>
            </a:r>
          </a:p>
          <a:p>
            <a:pPr marL="457200" lvl="1" indent="0">
              <a:buNone/>
            </a:pPr>
            <a:r>
              <a:rPr lang="en-GB" sz="3200" b="1" dirty="0" err="1">
                <a:solidFill>
                  <a:schemeClr val="accent1"/>
                </a:solidFill>
                <a:latin typeface="Courier New Bold"/>
              </a:rPr>
              <a:t>e</a:t>
            </a:r>
            <a:r>
              <a:rPr lang="en-GB" sz="3200" b="1" dirty="0" err="1" smtClean="0">
                <a:solidFill>
                  <a:schemeClr val="accent1"/>
                </a:solidFill>
                <a:latin typeface="Courier New Bold"/>
              </a:rPr>
              <a:t>lif</a:t>
            </a:r>
            <a:r>
              <a:rPr lang="en-GB" sz="3200" b="1" dirty="0" smtClean="0">
                <a:latin typeface="Courier New Bold"/>
              </a:rPr>
              <a:t> n == 2 </a:t>
            </a:r>
            <a:r>
              <a:rPr lang="en-GB" sz="3200" b="1" dirty="0" smtClean="0">
                <a:solidFill>
                  <a:schemeClr val="accent3"/>
                </a:solidFill>
                <a:latin typeface="Courier New Bold"/>
              </a:rPr>
              <a:t>or</a:t>
            </a:r>
            <a:r>
              <a:rPr lang="en-GB" sz="3200" b="1" dirty="0" smtClean="0">
                <a:latin typeface="Courier New Bold"/>
              </a:rPr>
              <a:t> n == 3:</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2 or 3’</a:t>
            </a:r>
          </a:p>
          <a:p>
            <a:pPr marL="514350" lvl="1" indent="0">
              <a:buNone/>
            </a:pPr>
            <a:r>
              <a:rPr lang="en-GB" sz="3200" b="1" dirty="0">
                <a:solidFill>
                  <a:schemeClr val="accent1"/>
                </a:solidFill>
                <a:latin typeface="Courier New Bold"/>
              </a:rPr>
              <a:t>e</a:t>
            </a:r>
            <a:r>
              <a:rPr lang="en-GB" sz="3200" b="1" dirty="0" smtClean="0">
                <a:solidFill>
                  <a:schemeClr val="accent1"/>
                </a:solidFill>
                <a:latin typeface="Courier New Bold"/>
              </a:rPr>
              <a:t>lse</a:t>
            </a:r>
            <a:r>
              <a:rPr lang="en-GB" sz="3200" b="1" dirty="0" smtClean="0">
                <a:latin typeface="Courier New Bold"/>
              </a:rPr>
              <a:t>:</a:t>
            </a:r>
          </a:p>
          <a:p>
            <a:pPr marL="514350" lvl="1" indent="0">
              <a:buNone/>
            </a:pPr>
            <a:r>
              <a:rPr lang="en-GB" sz="3200" b="1" dirty="0">
                <a:latin typeface="Courier New Bold"/>
              </a:rPr>
              <a:t>	</a:t>
            </a:r>
            <a:r>
              <a:rPr lang="en-GB" sz="3200" b="1" dirty="0" smtClean="0">
                <a:solidFill>
                  <a:schemeClr val="accent2"/>
                </a:solidFill>
                <a:latin typeface="Courier New Bold"/>
              </a:rPr>
              <a:t>print</a:t>
            </a:r>
            <a:r>
              <a:rPr lang="en-GB" sz="3200" b="1" dirty="0" smtClean="0">
                <a:latin typeface="Courier New Bold"/>
              </a:rPr>
              <a:t> ‘n was’, n</a:t>
            </a:r>
          </a:p>
          <a:p>
            <a:pPr lvl="2"/>
            <a:endParaRPr lang="en-GB" b="1" dirty="0" smtClean="0">
              <a:latin typeface="Courier New Bold"/>
            </a:endParaRPr>
          </a:p>
          <a:p>
            <a:pPr lvl="1"/>
            <a:endParaRPr lang="en-GB" b="1" dirty="0" smtClean="0">
              <a:latin typeface="Courier New Bold"/>
            </a:endParaRPr>
          </a:p>
        </p:txBody>
      </p:sp>
    </p:spTree>
    <p:extLst>
      <p:ext uri="{BB962C8B-B14F-4D97-AF65-F5344CB8AC3E}">
        <p14:creationId xmlns:p14="http://schemas.microsoft.com/office/powerpoint/2010/main" val="1034885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Loops</a:t>
            </a:r>
            <a:endParaRPr lang="en-GB" dirty="0"/>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smtClean="0">
                <a:solidFill>
                  <a:schemeClr val="tx1">
                    <a:lumMod val="85000"/>
                  </a:schemeClr>
                </a:solidFill>
                <a:latin typeface="Courier New Bold"/>
              </a:rPr>
              <a:t># loop from 0 to 1023</a:t>
            </a:r>
          </a:p>
          <a:p>
            <a:pPr marL="0" indent="0">
              <a:buNone/>
            </a:pP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smtClean="0">
                <a:solidFill>
                  <a:schemeClr val="accent1"/>
                </a:solidFill>
                <a:latin typeface="Courier New Bold"/>
              </a:rPr>
              <a:t>in</a:t>
            </a:r>
            <a:r>
              <a:rPr lang="en-GB" b="1" dirty="0" smtClean="0">
                <a:latin typeface="Courier New Bold"/>
              </a:rPr>
              <a:t> range(1024):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a:latin typeface="Courier New Bold"/>
            </a:endParaRP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iterate through an array</a:t>
            </a:r>
          </a:p>
          <a:p>
            <a:pPr marL="0" indent="0">
              <a:buNone/>
            </a:pPr>
            <a:r>
              <a:rPr lang="en-GB" b="1" dirty="0" smtClean="0">
                <a:solidFill>
                  <a:schemeClr val="accent1"/>
                </a:solidFill>
                <a:latin typeface="Courier New Bold"/>
              </a:rPr>
              <a:t>for</a:t>
            </a:r>
            <a:r>
              <a:rPr lang="en-GB" b="1" dirty="0" smtClean="0">
                <a:latin typeface="Courier New Bold"/>
              </a:rPr>
              <a:t> x </a:t>
            </a:r>
            <a:r>
              <a:rPr lang="en-GB" b="1" dirty="0" smtClean="0">
                <a:solidFill>
                  <a:schemeClr val="accent1"/>
                </a:solidFill>
                <a:latin typeface="Courier New Bold"/>
              </a:rPr>
              <a:t>in</a:t>
            </a:r>
            <a:r>
              <a:rPr lang="en-GB" b="1" dirty="0" smtClean="0">
                <a:latin typeface="Courier New Bold"/>
              </a:rPr>
              <a:t> </a:t>
            </a:r>
            <a:r>
              <a:rPr lang="en-GB" b="1" dirty="0" err="1" smtClean="0">
                <a:latin typeface="Courier New Bold"/>
              </a:rPr>
              <a:t>my_array</a:t>
            </a:r>
            <a:r>
              <a:rPr lang="en-GB" b="1" dirty="0" smtClean="0">
                <a:latin typeface="Courier New Bold"/>
              </a:rPr>
              <a:t>:</a:t>
            </a:r>
          </a:p>
          <a:p>
            <a:pPr marL="0" indent="0">
              <a:buNone/>
            </a:pPr>
            <a:r>
              <a:rPr lang="en-GB" b="1" dirty="0">
                <a:latin typeface="Courier New Bold"/>
              </a:rPr>
              <a:t>	</a:t>
            </a:r>
            <a:r>
              <a:rPr lang="en-GB" b="1" dirty="0" smtClean="0">
                <a:latin typeface="Courier New Bold"/>
              </a:rPr>
              <a:t>x += 1</a:t>
            </a: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a:t>
            </a:r>
            <a:r>
              <a:rPr lang="en-GB" b="1" dirty="0" smtClean="0">
                <a:solidFill>
                  <a:schemeClr val="accent1"/>
                </a:solidFill>
                <a:latin typeface="Courier New Bold"/>
              </a:rPr>
              <a:t>hile</a:t>
            </a:r>
            <a:r>
              <a:rPr lang="en-GB" b="1" dirty="0" smtClean="0">
                <a:latin typeface="Courier New Bold"/>
              </a:rPr>
              <a:t> </a:t>
            </a:r>
            <a:r>
              <a:rPr lang="en-GB" b="1" dirty="0" err="1" smtClean="0">
                <a:latin typeface="Courier New Bold"/>
              </a:rPr>
              <a:t>i</a:t>
            </a:r>
            <a:r>
              <a:rPr lang="en-GB" b="1" dirty="0" smtClean="0">
                <a:latin typeface="Courier New Bold"/>
              </a:rPr>
              <a:t> &lt; 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smtClean="0">
              <a:latin typeface="Courier New Bold"/>
            </a:endParaRPr>
          </a:p>
          <a:p>
            <a:pPr marL="0" indent="0">
              <a:buNone/>
            </a:pPr>
            <a:r>
              <a:rPr lang="en-GB" b="1" dirty="0">
                <a:latin typeface="Courier New Bold"/>
              </a:rPr>
              <a:t>	i</a:t>
            </a:r>
            <a:r>
              <a:rPr lang="en-GB" b="1" dirty="0" smtClean="0">
                <a:latin typeface="Courier New Bold"/>
              </a:rPr>
              <a:t> += 1</a:t>
            </a:r>
          </a:p>
        </p:txBody>
      </p:sp>
    </p:spTree>
    <p:extLst>
      <p:ext uri="{BB962C8B-B14F-4D97-AF65-F5344CB8AC3E}">
        <p14:creationId xmlns:p14="http://schemas.microsoft.com/office/powerpoint/2010/main" val="354153450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and classes</a:t>
            </a:r>
            <a:endParaRPr lang="en-GB" dirty="0"/>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smtClean="0"/>
              <a:t>Define a function with the </a:t>
            </a:r>
            <a:r>
              <a:rPr lang="en-GB" dirty="0" err="1" smtClean="0">
                <a:solidFill>
                  <a:schemeClr val="accent1"/>
                </a:solidFill>
              </a:rPr>
              <a:t>def</a:t>
            </a:r>
            <a:r>
              <a:rPr lang="en-GB" dirty="0" smtClean="0">
                <a:solidFill>
                  <a:schemeClr val="accent1"/>
                </a:solidFill>
              </a:rPr>
              <a:t> </a:t>
            </a:r>
            <a:r>
              <a:rPr lang="en-GB" dirty="0" smtClean="0"/>
              <a:t>keyword</a:t>
            </a:r>
          </a:p>
          <a:p>
            <a:pPr marL="457200" lvl="1" indent="0">
              <a:buNone/>
            </a:pPr>
            <a:r>
              <a:rPr lang="en-GB" b="1" dirty="0" err="1">
                <a:solidFill>
                  <a:schemeClr val="accent1"/>
                </a:solidFill>
                <a:latin typeface="Courier New Bold"/>
              </a:rPr>
              <a:t>d</a:t>
            </a:r>
            <a:r>
              <a:rPr lang="en-GB" b="1" dirty="0" err="1" smtClean="0">
                <a:solidFill>
                  <a:schemeClr val="accent1"/>
                </a:solidFill>
                <a:latin typeface="Courier New Bold"/>
              </a:rPr>
              <a:t>ef</a:t>
            </a:r>
            <a:r>
              <a:rPr lang="en-GB" b="1" dirty="0" smtClean="0">
                <a:solidFill>
                  <a:schemeClr val="accent1"/>
                </a:solidFill>
                <a:latin typeface="Courier New Bold"/>
              </a:rPr>
              <a:t> </a:t>
            </a:r>
            <a:r>
              <a:rPr lang="en-GB" b="1" dirty="0" err="1" smtClean="0">
                <a:latin typeface="Courier New Bold"/>
              </a:rPr>
              <a:t>func</a:t>
            </a:r>
            <a:r>
              <a:rPr lang="en-GB" b="1" dirty="0" smtClean="0">
                <a:latin typeface="Courier New Bold"/>
              </a:rPr>
              <a:t>(</a:t>
            </a:r>
            <a:r>
              <a:rPr lang="en-GB" b="1" dirty="0" err="1" smtClean="0">
                <a:latin typeface="Courier New Bold"/>
              </a:rPr>
              <a:t>arg</a:t>
            </a:r>
            <a:r>
              <a:rPr lang="en-GB" b="1" dirty="0" smtClean="0">
                <a:latin typeface="Courier New Bold"/>
              </a:rPr>
              <a:t>):</a:t>
            </a:r>
          </a:p>
          <a:p>
            <a:r>
              <a:rPr lang="en-GB" dirty="0" smtClean="0"/>
              <a:t>You don’t specify the types or return arguments</a:t>
            </a:r>
          </a:p>
          <a:p>
            <a:pPr lvl="1"/>
            <a:r>
              <a:rPr lang="en-GB" dirty="0" smtClean="0"/>
              <a:t>you just return what you like</a:t>
            </a:r>
            <a:endParaRPr lang="en-GB" dirty="0"/>
          </a:p>
          <a:p>
            <a:r>
              <a:rPr lang="en-GB" dirty="0" smtClean="0"/>
              <a:t>Define a class with the </a:t>
            </a:r>
            <a:r>
              <a:rPr lang="en-GB" dirty="0" smtClean="0">
                <a:solidFill>
                  <a:schemeClr val="accent1"/>
                </a:solidFill>
              </a:rPr>
              <a:t>class</a:t>
            </a:r>
            <a:r>
              <a:rPr lang="en-GB" dirty="0" smtClean="0"/>
              <a:t> keyword</a:t>
            </a:r>
          </a:p>
          <a:p>
            <a:pPr marL="457200" lvl="1" indent="0">
              <a:buNone/>
            </a:pPr>
            <a:r>
              <a:rPr lang="en-GB" dirty="0">
                <a:solidFill>
                  <a:schemeClr val="accent1"/>
                </a:solidFill>
              </a:rPr>
              <a:t>c</a:t>
            </a:r>
            <a:r>
              <a:rPr lang="en-GB" dirty="0" smtClean="0">
                <a:solidFill>
                  <a:schemeClr val="accent1"/>
                </a:solidFill>
              </a:rPr>
              <a:t>lass</a:t>
            </a:r>
            <a:r>
              <a:rPr lang="en-GB" dirty="0" smtClean="0"/>
              <a:t> name:</a:t>
            </a:r>
          </a:p>
          <a:p>
            <a:r>
              <a:rPr lang="en-GB" dirty="0" smtClean="0"/>
              <a:t>Classes contain function definitions and variables</a:t>
            </a:r>
          </a:p>
          <a:p>
            <a:pPr lvl="1"/>
            <a:r>
              <a:rPr lang="en-GB" dirty="0" smtClean="0"/>
              <a:t>These are both called attributes</a:t>
            </a:r>
            <a:endParaRPr lang="en-GB" dirty="0"/>
          </a:p>
        </p:txBody>
      </p:sp>
    </p:spTree>
    <p:extLst>
      <p:ext uri="{BB962C8B-B14F-4D97-AF65-F5344CB8AC3E}">
        <p14:creationId xmlns:p14="http://schemas.microsoft.com/office/powerpoint/2010/main" val="285270252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about classes</a:t>
            </a:r>
            <a:endParaRPr lang="en-GB"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smtClean="0"/>
              <a:t>There is a lot more about classes e.g. inheritance</a:t>
            </a:r>
          </a:p>
          <a:p>
            <a:r>
              <a:rPr lang="en-GB" dirty="0" smtClean="0"/>
              <a:t>Python is an object-oriented language</a:t>
            </a:r>
          </a:p>
          <a:p>
            <a:r>
              <a:rPr lang="en-GB" dirty="0" smtClean="0"/>
              <a:t>A small example from the python tutorial:</a:t>
            </a:r>
          </a:p>
          <a:p>
            <a:pPr marL="0" indent="0">
              <a:buNone/>
            </a:pPr>
            <a:r>
              <a:rPr lang="en-GB" sz="2600" b="1" dirty="0" smtClean="0">
                <a:solidFill>
                  <a:schemeClr val="accent2"/>
                </a:solidFill>
                <a:latin typeface="Courier New Bold"/>
              </a:rPr>
              <a:t>class</a:t>
            </a:r>
            <a:r>
              <a:rPr lang="en-GB" sz="2600" b="1" dirty="0" smtClean="0">
                <a:latin typeface="Courier New Bold"/>
              </a:rPr>
              <a:t> Complex:</a:t>
            </a:r>
          </a:p>
          <a:p>
            <a:pPr marL="0" indent="0">
              <a:buNone/>
            </a:pPr>
            <a:r>
              <a:rPr lang="en-GB" sz="2600" b="1" dirty="0">
                <a:latin typeface="Courier New Bold"/>
              </a:rPr>
              <a:t>	</a:t>
            </a:r>
            <a:r>
              <a:rPr lang="en-GB" sz="2600" b="1" dirty="0" err="1" smtClean="0">
                <a:solidFill>
                  <a:schemeClr val="accent2"/>
                </a:solidFill>
                <a:latin typeface="Courier New Bold"/>
              </a:rPr>
              <a:t>def</a:t>
            </a:r>
            <a:r>
              <a:rPr lang="en-GB" sz="2600" b="1" dirty="0" smtClean="0">
                <a:solidFill>
                  <a:schemeClr val="accent2"/>
                </a:solidFill>
                <a:latin typeface="Courier New Bold"/>
              </a:rPr>
              <a:t> </a:t>
            </a:r>
            <a:r>
              <a:rPr lang="en-GB" sz="2600" b="1" dirty="0" smtClean="0">
                <a:latin typeface="Courier New Bold"/>
              </a:rPr>
              <a:t>__</a:t>
            </a:r>
            <a:r>
              <a:rPr lang="en-GB" sz="2600" b="1" dirty="0" err="1" smtClean="0">
                <a:latin typeface="Courier New Bold"/>
              </a:rPr>
              <a:t>init</a:t>
            </a:r>
            <a:r>
              <a:rPr lang="en-GB" sz="2600" b="1" dirty="0" smtClean="0">
                <a:latin typeface="Courier New Bold"/>
              </a:rPr>
              <a:t>__(</a:t>
            </a:r>
            <a:r>
              <a:rPr lang="en-GB" sz="2600" b="1" dirty="0" smtClean="0">
                <a:solidFill>
                  <a:schemeClr val="accent1"/>
                </a:solidFill>
                <a:latin typeface="Courier New Bold"/>
              </a:rPr>
              <a:t>self</a:t>
            </a:r>
            <a:r>
              <a:rPr lang="en-GB" sz="2600" b="1" dirty="0" smtClean="0">
                <a:latin typeface="Courier New Bold"/>
              </a:rPr>
              <a:t>, </a:t>
            </a:r>
            <a:r>
              <a:rPr lang="en-GB" sz="2600" b="1" dirty="0" err="1" smtClean="0">
                <a:latin typeface="Courier New Bold"/>
              </a:rPr>
              <a:t>realpart</a:t>
            </a:r>
            <a:r>
              <a:rPr lang="en-GB" sz="2600" b="1" dirty="0" smtClean="0">
                <a:latin typeface="Courier New Bold"/>
              </a:rPr>
              <a:t>, </a:t>
            </a:r>
            <a:r>
              <a:rPr lang="en-GB" sz="2600" b="1" dirty="0" err="1" smtClean="0">
                <a:latin typeface="Courier New Bold"/>
              </a:rPr>
              <a:t>imagpart</a:t>
            </a:r>
            <a:r>
              <a:rPr lang="en-GB" sz="2600" b="1" dirty="0" smtClean="0">
                <a:latin typeface="Courier New Bold"/>
              </a:rPr>
              <a:t>):</a:t>
            </a: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.r</a:t>
            </a:r>
            <a:r>
              <a:rPr lang="en-GB" sz="2600" b="1" dirty="0" smtClean="0">
                <a:latin typeface="Courier New Bold"/>
              </a:rPr>
              <a:t> = </a:t>
            </a:r>
            <a:r>
              <a:rPr lang="en-GB" sz="2600" b="1" dirty="0" err="1" smtClean="0">
                <a:latin typeface="Courier New Bold"/>
              </a:rPr>
              <a:t>realpart</a:t>
            </a:r>
            <a:endParaRPr lang="en-GB" sz="2600" b="1" dirty="0" smtClean="0">
              <a:latin typeface="Courier New Bold"/>
            </a:endParaRP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.i</a:t>
            </a:r>
            <a:r>
              <a:rPr lang="en-GB" sz="2600" b="1" dirty="0" smtClean="0">
                <a:latin typeface="Courier New Bold"/>
              </a:rPr>
              <a:t> = </a:t>
            </a:r>
            <a:r>
              <a:rPr lang="en-GB" sz="2600" b="1" dirty="0" err="1" smtClean="0">
                <a:latin typeface="Courier New Bold"/>
              </a:rPr>
              <a:t>imagpart</a:t>
            </a:r>
            <a:endParaRPr lang="en-GB" sz="2600" b="1" dirty="0" smtClean="0">
              <a:latin typeface="Courier New Bold"/>
            </a:endParaRPr>
          </a:p>
          <a:p>
            <a:r>
              <a:rPr lang="en-GB" dirty="0" err="1" smtClean="0"/>
              <a:t>Initilize</a:t>
            </a:r>
            <a:r>
              <a:rPr lang="en-GB" dirty="0" smtClean="0"/>
              <a:t> an instance of the class with:</a:t>
            </a:r>
          </a:p>
          <a:p>
            <a:pPr marL="457200" lvl="1" indent="0">
              <a:buNone/>
            </a:pPr>
            <a:r>
              <a:rPr lang="en-GB" b="1" dirty="0" smtClean="0">
                <a:latin typeface="Courier New Bold"/>
              </a:rPr>
              <a:t>x = Complex(3.0, -4.5)</a:t>
            </a:r>
          </a:p>
        </p:txBody>
      </p:sp>
    </p:spTree>
    <p:extLst>
      <p:ext uri="{BB962C8B-B14F-4D97-AF65-F5344CB8AC3E}">
        <p14:creationId xmlns:p14="http://schemas.microsoft.com/office/powerpoint/2010/main" val="368609992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smtClean="0"/>
              <a:t>Filter</a:t>
            </a:r>
          </a:p>
          <a:p>
            <a:pPr marL="457200" lvl="1" indent="0">
              <a:buNone/>
            </a:pPr>
            <a:r>
              <a:rPr lang="en-GB" b="1" dirty="0">
                <a:latin typeface="Courier New Bold"/>
              </a:rPr>
              <a:t>f</a:t>
            </a:r>
            <a:r>
              <a:rPr lang="en-GB" b="1" dirty="0" smtClean="0">
                <a:latin typeface="Courier New Bold"/>
              </a:rPr>
              <a:t>ilter(function, sequence)</a:t>
            </a:r>
          </a:p>
          <a:p>
            <a:pPr lvl="1"/>
            <a:r>
              <a:rPr lang="en-GB" dirty="0" smtClean="0"/>
              <a:t>Returns a list from sequence which function returns true</a:t>
            </a:r>
          </a:p>
          <a:p>
            <a:r>
              <a:rPr lang="en-GB" dirty="0" smtClean="0"/>
              <a:t>Map</a:t>
            </a:r>
          </a:p>
          <a:p>
            <a:pPr marL="457200" lvl="1" indent="0">
              <a:buNone/>
            </a:pPr>
            <a:r>
              <a:rPr lang="en-GB" b="1" dirty="0">
                <a:latin typeface="Courier New Bold"/>
              </a:rPr>
              <a:t>m</a:t>
            </a:r>
            <a:r>
              <a:rPr lang="en-GB" b="1" dirty="0" smtClean="0">
                <a:latin typeface="Courier New Bold"/>
              </a:rPr>
              <a:t>ap(function, sequence)</a:t>
            </a:r>
          </a:p>
          <a:p>
            <a:pPr lvl="1"/>
            <a:r>
              <a:rPr lang="en-GB" dirty="0" smtClean="0"/>
              <a:t>Applies the function to each element in the sequence</a:t>
            </a:r>
          </a:p>
          <a:p>
            <a:r>
              <a:rPr lang="en-GB" dirty="0" smtClean="0"/>
              <a:t>Reduce</a:t>
            </a:r>
          </a:p>
          <a:p>
            <a:pPr marL="457200" lvl="1" indent="0">
              <a:buNone/>
            </a:pPr>
            <a:r>
              <a:rPr lang="en-GB" b="1" dirty="0">
                <a:latin typeface="Courier New Bold"/>
              </a:rPr>
              <a:t>r</a:t>
            </a:r>
            <a:r>
              <a:rPr lang="en-GB" b="1" dirty="0" smtClean="0">
                <a:latin typeface="Courier New Bold"/>
              </a:rPr>
              <a:t>educe(function, sequence)</a:t>
            </a:r>
          </a:p>
          <a:p>
            <a:pPr lvl="1"/>
            <a:r>
              <a:rPr lang="en-GB" dirty="0" smtClean="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smtClean="0"/>
              <a:t>List comprehensions</a:t>
            </a:r>
          </a:p>
          <a:p>
            <a:pPr marL="457200" lvl="1" indent="0">
              <a:buNone/>
            </a:pPr>
            <a:r>
              <a:rPr lang="en-GB" b="1" dirty="0" smtClean="0">
                <a:latin typeface="Courier New Bold"/>
              </a:rPr>
              <a:t>squares = [x*x for x in range(10)]</a:t>
            </a:r>
          </a:p>
          <a:p>
            <a:pPr marL="457200" lvl="1" indent="0">
              <a:buNone/>
            </a:pPr>
            <a:r>
              <a:rPr lang="en-GB" b="1" dirty="0" smtClean="0">
                <a:solidFill>
                  <a:schemeClr val="tx1">
                    <a:lumMod val="85000"/>
                  </a:schemeClr>
                </a:solidFill>
                <a:latin typeface="Courier New Bold"/>
              </a:rPr>
              <a:t># squares = [0, 1, 4, 9, 16, </a:t>
            </a:r>
            <a:r>
              <a:rPr lang="en-GB" b="1" dirty="0" err="1" smtClean="0">
                <a:solidFill>
                  <a:schemeClr val="tx1">
                    <a:lumMod val="85000"/>
                  </a:schemeClr>
                </a:solidFill>
                <a:latin typeface="Courier New Bold"/>
              </a:rPr>
              <a:t>etc</a:t>
            </a:r>
            <a:r>
              <a:rPr lang="en-GB" b="1" dirty="0" smtClean="0">
                <a:solidFill>
                  <a:schemeClr val="tx1">
                    <a:lumMod val="85000"/>
                  </a:schemeClr>
                </a:solidFill>
                <a:latin typeface="Courier New Bold"/>
              </a:rPr>
              <a:t>]</a:t>
            </a:r>
          </a:p>
          <a:p>
            <a:r>
              <a:rPr lang="en-GB" dirty="0" smtClean="0">
                <a:solidFill>
                  <a:schemeClr val="tx1">
                    <a:lumMod val="85000"/>
                  </a:schemeClr>
                </a:solidFill>
              </a:rPr>
              <a:t>Zip</a:t>
            </a:r>
          </a:p>
          <a:p>
            <a:pPr marL="457200" lvl="1" indent="0">
              <a:buNone/>
            </a:pPr>
            <a:r>
              <a:rPr lang="en-GB" b="1" dirty="0">
                <a:solidFill>
                  <a:schemeClr val="tx1">
                    <a:lumMod val="85000"/>
                  </a:schemeClr>
                </a:solidFill>
                <a:latin typeface="Courier New Bold"/>
              </a:rPr>
              <a:t>z</a:t>
            </a:r>
            <a:r>
              <a:rPr lang="en-GB" b="1" dirty="0" smtClean="0">
                <a:solidFill>
                  <a:schemeClr val="tx1">
                    <a:lumMod val="85000"/>
                  </a:schemeClr>
                </a:solidFill>
                <a:latin typeface="Courier New Bold"/>
              </a:rPr>
              <a:t>ip(list1, list2)</a:t>
            </a:r>
          </a:p>
          <a:p>
            <a:pPr lvl="1"/>
            <a:r>
              <a:rPr lang="en-GB" dirty="0" smtClean="0">
                <a:solidFill>
                  <a:schemeClr val="tx1">
                    <a:lumMod val="85000"/>
                  </a:schemeClr>
                </a:solidFill>
              </a:rPr>
              <a:t>Creates a list of tuples, where the </a:t>
            </a:r>
            <a:r>
              <a:rPr lang="en-GB" dirty="0" err="1" smtClean="0">
                <a:solidFill>
                  <a:schemeClr val="tx1">
                    <a:lumMod val="85000"/>
                  </a:schemeClr>
                </a:solidFill>
              </a:rPr>
              <a:t>ith</a:t>
            </a:r>
            <a:r>
              <a:rPr lang="en-GB" dirty="0" smtClean="0">
                <a:solidFill>
                  <a:schemeClr val="tx1">
                    <a:lumMod val="85000"/>
                  </a:schemeClr>
                </a:solidFill>
              </a:rPr>
              <a:t> tuple consists of the </a:t>
            </a:r>
            <a:r>
              <a:rPr lang="en-GB" dirty="0" err="1" smtClean="0">
                <a:solidFill>
                  <a:schemeClr val="tx1">
                    <a:lumMod val="85000"/>
                  </a:schemeClr>
                </a:solidFill>
              </a:rPr>
              <a:t>ith</a:t>
            </a:r>
            <a:r>
              <a:rPr lang="en-GB" dirty="0" smtClean="0">
                <a:solidFill>
                  <a:schemeClr val="tx1">
                    <a:lumMod val="85000"/>
                  </a:schemeClr>
                </a:solidFill>
              </a:rPr>
              <a:t> elements of each list</a:t>
            </a:r>
          </a:p>
          <a:p>
            <a:r>
              <a:rPr lang="en-GB" dirty="0" smtClean="0">
                <a:solidFill>
                  <a:schemeClr val="tx1">
                    <a:lumMod val="85000"/>
                  </a:schemeClr>
                </a:solidFill>
              </a:rPr>
              <a:t>Generators</a:t>
            </a:r>
          </a:p>
          <a:p>
            <a:pPr lvl="1"/>
            <a:r>
              <a:rPr lang="en-GB" dirty="0" smtClean="0">
                <a:solidFill>
                  <a:schemeClr val="tx1">
                    <a:lumMod val="85000"/>
                  </a:schemeClr>
                </a:solidFill>
              </a:rPr>
              <a:t>Lazy generation of lists</a:t>
            </a:r>
          </a:p>
          <a:p>
            <a:pPr lvl="1"/>
            <a:r>
              <a:rPr lang="en-GB" dirty="0" smtClean="0">
                <a:solidFill>
                  <a:schemeClr val="tx1">
                    <a:lumMod val="85000"/>
                  </a:schemeClr>
                </a:solidFill>
              </a:rPr>
              <a:t>Either:</a:t>
            </a:r>
            <a:endParaRPr lang="en-GB" dirty="0">
              <a:solidFill>
                <a:schemeClr val="tx1">
                  <a:lumMod val="85000"/>
                </a:schemeClr>
              </a:solidFill>
            </a:endParaRPr>
          </a:p>
          <a:p>
            <a:pPr lvl="2"/>
            <a:r>
              <a:rPr lang="en-GB" dirty="0" smtClean="0">
                <a:solidFill>
                  <a:schemeClr val="tx1">
                    <a:lumMod val="85000"/>
                  </a:schemeClr>
                </a:solidFill>
              </a:rPr>
              <a:t>Replace [] with () in list comprehensions to use as expression, i.e. to pass to another function</a:t>
            </a:r>
          </a:p>
          <a:p>
            <a:pPr lvl="2"/>
            <a:r>
              <a:rPr lang="en-GB" dirty="0" smtClean="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information:</a:t>
            </a:r>
            <a:endParaRPr lang="en-GB" dirty="0"/>
          </a:p>
        </p:txBody>
      </p:sp>
      <p:sp>
        <p:nvSpPr>
          <p:cNvPr id="3" name="Content Placeholder 2"/>
          <p:cNvSpPr>
            <a:spLocks noGrp="1"/>
          </p:cNvSpPr>
          <p:nvPr>
            <p:ph idx="1"/>
          </p:nvPr>
        </p:nvSpPr>
        <p:spPr/>
        <p:txBody>
          <a:bodyPr>
            <a:normAutofit lnSpcReduction="10000"/>
          </a:bodyPr>
          <a:lstStyle/>
          <a:p>
            <a:r>
              <a:rPr lang="en-GB" dirty="0" smtClean="0"/>
              <a:t>There is lots more to python, this is just a </a:t>
            </a:r>
            <a:r>
              <a:rPr lang="en-GB" dirty="0" err="1" smtClean="0"/>
              <a:t>flavor</a:t>
            </a:r>
            <a:r>
              <a:rPr lang="en-GB" dirty="0" smtClean="0"/>
              <a:t> of the language to help you understand the syntax in this course</a:t>
            </a:r>
          </a:p>
          <a:p>
            <a:r>
              <a:rPr lang="en-GB" dirty="0" smtClean="0"/>
              <a:t>The official python tutorial is much more complete:</a:t>
            </a:r>
          </a:p>
          <a:p>
            <a:pPr lvl="1"/>
            <a:r>
              <a:rPr lang="en-GB" dirty="0">
                <a:hlinkClick r:id="rId2"/>
              </a:rPr>
              <a:t>http://</a:t>
            </a:r>
            <a:r>
              <a:rPr lang="en-GB" dirty="0" smtClean="0">
                <a:hlinkClick r:id="rId2"/>
              </a:rPr>
              <a:t>docs.python.org/2/tutorial/index.html</a:t>
            </a:r>
            <a:endParaRPr lang="en-GB" dirty="0" smtClean="0"/>
          </a:p>
          <a:p>
            <a:r>
              <a:rPr lang="en-GB" dirty="0" smtClean="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t>
            </a:r>
            <a:r>
              <a:rPr lang="en-GB" dirty="0" smtClean="0"/>
              <a:t>a </a:t>
            </a:r>
            <a:r>
              <a:rPr lang="en-GB" dirty="0"/>
              <a:t>simple OpenCL program.</a:t>
            </a:r>
          </a:p>
          <a:p>
            <a:pPr>
              <a:lnSpc>
                <a:spcPct val="110000"/>
              </a:lnSpc>
            </a:pPr>
            <a:r>
              <a:rPr lang="en-GB" dirty="0">
                <a:solidFill>
                  <a:schemeClr val="accent2"/>
                </a:solidFill>
              </a:rPr>
              <a:t>Procedure: </a:t>
            </a:r>
          </a:p>
          <a:p>
            <a:pPr lvl="1">
              <a:lnSpc>
                <a:spcPct val="110000"/>
              </a:lnSpc>
            </a:pPr>
            <a:r>
              <a:rPr lang="en-GB" dirty="0"/>
              <a:t>Take the </a:t>
            </a:r>
            <a:r>
              <a:rPr lang="en-GB" dirty="0" smtClean="0"/>
              <a:t>provided </a:t>
            </a:r>
            <a:r>
              <a:rPr lang="en-GB" b="1" dirty="0" err="1" smtClean="0">
                <a:solidFill>
                  <a:schemeClr val="accent6"/>
                </a:solidFill>
                <a:latin typeface="Courier New Bold"/>
              </a:rPr>
              <a:t>DeviceInfo</a:t>
            </a:r>
            <a:r>
              <a:rPr lang="en-GB" dirty="0" smtClean="0"/>
              <a:t> program, </a:t>
            </a:r>
            <a:r>
              <a:rPr lang="en-GB" dirty="0"/>
              <a:t>inspect it in the editor of your choice, build the program and run </a:t>
            </a:r>
            <a:r>
              <a:rPr lang="en-GB" dirty="0" smtClean="0"/>
              <a:t>it.</a:t>
            </a:r>
          </a:p>
          <a:p>
            <a:pPr>
              <a:lnSpc>
                <a:spcPct val="110000"/>
              </a:lnSpc>
            </a:pPr>
            <a:r>
              <a:rPr lang="en-GB" dirty="0" smtClean="0">
                <a:solidFill>
                  <a:schemeClr val="accent2"/>
                </a:solidFill>
              </a:rPr>
              <a:t>Expected output:</a:t>
            </a:r>
          </a:p>
          <a:p>
            <a:pPr lvl="1">
              <a:lnSpc>
                <a:spcPct val="110000"/>
              </a:lnSpc>
            </a:pPr>
            <a:r>
              <a:rPr lang="en-GB" dirty="0" smtClean="0"/>
              <a:t>Information </a:t>
            </a:r>
            <a:r>
              <a:rPr lang="en-GB" dirty="0"/>
              <a:t>about the installed OpenCL platforms and the devices visible to them.</a:t>
            </a:r>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3</a:t>
            </a:r>
            <a:endParaRPr lang="en-GB" dirty="0">
              <a:solidFill>
                <a:schemeClr val="tx1"/>
              </a:solidFill>
            </a:endParaRPr>
          </a:p>
        </p:txBody>
      </p:sp>
    </p:spTree>
    <p:extLst>
      <p:ext uri="{BB962C8B-B14F-4D97-AF65-F5344CB8AC3E}">
        <p14:creationId xmlns:p14="http://schemas.microsoft.com/office/powerpoint/2010/main" val="1514295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smtClean="0"/>
              <a:t>OpenCL 1.1 Reference Card</a:t>
            </a:r>
          </a:p>
          <a:p>
            <a:pPr marL="0" indent="0">
              <a:buNone/>
            </a:pPr>
            <a:endParaRPr lang="en-GB" b="1" dirty="0" smtClean="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a:t>
            </a:r>
            <a:r>
              <a:rPr lang="en-GB" dirty="0" smtClean="0">
                <a:hlinkClick r:id="rId4"/>
              </a:rPr>
              <a:t>www.khronos.org/files/opencl-1-1-quick-reference-card.pdf</a:t>
            </a:r>
            <a:r>
              <a:rPr lang="en-GB" dirty="0" smtClean="0"/>
              <a:t> </a:t>
            </a:r>
            <a:endParaRPr lang="en-GB" dirty="0"/>
          </a:p>
          <a:p>
            <a:pPr marL="0" indent="0">
              <a:buNone/>
            </a:pPr>
            <a:endParaRPr lang="en-GB" dirty="0"/>
          </a:p>
          <a:p>
            <a:pPr marL="0" indent="0">
              <a:buNone/>
            </a:pPr>
            <a:r>
              <a:rPr lang="en-GB" dirty="0"/>
              <a:t>The v1.1 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www.khronos.org/registry/cl/specs/opencl-1.1.pdf</a:t>
            </a:r>
            <a:r>
              <a:rPr lang="en-GB" dirty="0" smtClean="0"/>
              <a:t> </a:t>
            </a:r>
            <a:endParaRPr lang="en-GB" dirty="0"/>
          </a:p>
        </p:txBody>
      </p:sp>
    </p:spTree>
    <p:extLst>
      <p:ext uri="{BB962C8B-B14F-4D97-AF65-F5344CB8AC3E}">
        <p14:creationId xmlns:p14="http://schemas.microsoft.com/office/powerpoint/2010/main" val="1507681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 1024x1024 image with one kernel invocation per pixel or 1024x1024=1,048,576 kernel executions</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a:rPr>
              <a:t>void</a:t>
            </a:r>
            <a:r>
              <a:rPr lang="en-GB" sz="1800" b="1" dirty="0" smtClean="0">
                <a:latin typeface="Courier New Bold"/>
              </a:rPr>
              <a:t> </a:t>
            </a:r>
          </a:p>
          <a:p>
            <a:pPr marL="0" indent="0">
              <a:buNone/>
            </a:pPr>
            <a:r>
              <a:rPr lang="en-GB" sz="1800" b="1" dirty="0" err="1" smtClean="0">
                <a:solidFill>
                  <a:schemeClr val="tx2">
                    <a:lumMod val="75000"/>
                  </a:schemeClr>
                </a:solidFill>
                <a:latin typeface="Courier New Bold"/>
              </a:rPr>
              <a:t>mul</a:t>
            </a:r>
            <a:r>
              <a:rPr lang="en-GB" sz="1800" b="1" dirty="0">
                <a:latin typeface="Courier New Bold"/>
              </a:rPr>
              <a:t>(</a:t>
            </a:r>
            <a:r>
              <a:rPr lang="en-GB" sz="1800" b="1" dirty="0" err="1" smtClean="0">
                <a:solidFill>
                  <a:schemeClr val="accent3">
                    <a:lumMod val="75000"/>
                  </a:schemeClr>
                </a:solidFill>
                <a:latin typeface="Courier New Bold"/>
              </a:rPr>
              <a:t>const</a:t>
            </a:r>
            <a:r>
              <a:rPr lang="en-GB" sz="1800" b="1" dirty="0" smtClean="0">
                <a:solidFill>
                  <a:schemeClr val="accent2"/>
                </a:solidFill>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n,</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for </a:t>
            </a:r>
            <a:r>
              <a:rPr lang="en-GB" sz="1800" b="1" dirty="0" smtClean="0">
                <a:latin typeface="Courier New Bold"/>
              </a:rPr>
              <a:t>(</a:t>
            </a:r>
            <a:r>
              <a:rPr lang="en-GB" sz="1800" b="1" dirty="0" err="1" smtClean="0">
                <a:latin typeface="Courier New Bold"/>
              </a:rPr>
              <a:t>i</a:t>
            </a:r>
            <a:r>
              <a:rPr lang="en-GB" sz="1800" b="1" dirty="0" smtClean="0">
                <a:latin typeface="Courier New Bold"/>
              </a:rPr>
              <a:t> = 0; </a:t>
            </a:r>
            <a:r>
              <a:rPr lang="en-GB" sz="1800" b="1" dirty="0" err="1">
                <a:latin typeface="Courier New Bold"/>
              </a:rPr>
              <a:t>i</a:t>
            </a:r>
            <a:r>
              <a:rPr lang="en-GB" sz="1800" b="1" dirty="0" smtClean="0">
                <a:latin typeface="Courier New Bold"/>
              </a:rPr>
              <a:t> &lt; n; </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a:rPr>
              <a:t>__kernel </a:t>
            </a:r>
            <a:r>
              <a:rPr lang="en-GB" sz="1800" b="1" dirty="0" smtClean="0">
                <a:solidFill>
                  <a:schemeClr val="accent3">
                    <a:lumMod val="75000"/>
                  </a:schemeClr>
                </a:solidFill>
                <a:latin typeface="Courier New Bold"/>
              </a:rPr>
              <a:t>void</a:t>
            </a:r>
          </a:p>
          <a:p>
            <a:pPr marL="0" indent="0">
              <a:buNone/>
            </a:pPr>
            <a:r>
              <a:rPr lang="en-GB" sz="1800" b="1" dirty="0" err="1" smtClean="0">
                <a:solidFill>
                  <a:schemeClr val="tx2">
                    <a:lumMod val="75000"/>
                  </a:schemeClr>
                </a:solidFill>
                <a:latin typeface="Courier New Bold"/>
              </a:rPr>
              <a:t>mul</a:t>
            </a:r>
            <a:r>
              <a:rPr lang="en-GB" sz="1800" b="1" dirty="0" smtClean="0">
                <a:latin typeface="Courier New Bold"/>
              </a:rPr>
              <a:t>(</a:t>
            </a:r>
            <a:r>
              <a:rPr lang="en-GB" sz="1800" b="1" dirty="0" smtClean="0">
                <a:solidFill>
                  <a:schemeClr val="accent4"/>
                </a:solidFill>
                <a:latin typeface="Courier New Bold"/>
              </a:rPr>
              <a:t>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4"/>
                </a:solidFill>
                <a:latin typeface="Courier New Bold"/>
              </a:rPr>
              <a:t>__global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id = </a:t>
            </a:r>
            <a:r>
              <a:rPr lang="en-GB" sz="1800" b="1" dirty="0" err="1" smtClean="0">
                <a:solidFill>
                  <a:schemeClr val="tx2">
                    <a:lumMod val="60000"/>
                    <a:lumOff val="40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smtClean="0">
                <a:latin typeface="Courier New Bold"/>
              </a:rPr>
              <a:t> c[id] = a[id] * b[id];</a:t>
            </a:r>
          </a:p>
          <a:p>
            <a:pPr marL="0" indent="0">
              <a:buNone/>
            </a:pPr>
            <a:r>
              <a:rPr lang="en-GB" sz="1800" b="1" dirty="0" smtClean="0">
                <a:latin typeface="Courier New Bold"/>
              </a:rPr>
              <a:t>}</a:t>
            </a:r>
          </a:p>
          <a:p>
            <a:pPr marL="0" indent="0">
              <a:buNone/>
            </a:pPr>
            <a:r>
              <a:rPr lang="en-GB" sz="1800" b="1" dirty="0" smtClean="0">
                <a:solidFill>
                  <a:schemeClr val="tx1">
                    <a:lumMod val="75000"/>
                  </a:schemeClr>
                </a:solidFill>
                <a:latin typeface="Courier New Bold"/>
              </a:rPr>
              <a:t>// many instances of the kernel,</a:t>
            </a:r>
          </a:p>
          <a:p>
            <a:pPr marL="0" indent="0">
              <a:buNone/>
            </a:pPr>
            <a:r>
              <a:rPr lang="en-GB" sz="1800" b="1" dirty="0" smtClean="0">
                <a:solidFill>
                  <a:schemeClr val="tx1">
                    <a:lumMod val="75000"/>
                  </a:schemeClr>
                </a:solidFill>
                <a:latin typeface="Courier New Bold"/>
              </a:rPr>
              <a:t>// called </a:t>
            </a:r>
            <a:r>
              <a:rPr lang="en-GB" sz="1800" b="1" i="1" dirty="0" smtClean="0">
                <a:solidFill>
                  <a:schemeClr val="tx1">
                    <a:lumMod val="75000"/>
                  </a:schemeClr>
                </a:solidFill>
                <a:latin typeface="Courier New Bold"/>
              </a:rPr>
              <a:t>work-items</a:t>
            </a:r>
            <a:r>
              <a:rPr lang="en-GB" sz="1800" b="1" dirty="0" smtClean="0">
                <a:solidFill>
                  <a:schemeClr val="tx1">
                    <a:lumMod val="75000"/>
                  </a:schemeClr>
                </a:solidFill>
                <a:latin typeface="Courier New Bold"/>
              </a:rPr>
              <a:t>, execute</a:t>
            </a:r>
          </a:p>
          <a:p>
            <a:pPr marL="0" indent="0">
              <a:buNone/>
            </a:pPr>
            <a:r>
              <a:rPr lang="en-GB" sz="1800" b="1" dirty="0" smtClean="0">
                <a:solidFill>
                  <a:schemeClr val="tx1">
                    <a:lumMod val="75000"/>
                  </a:schemeClr>
                </a:solidFill>
                <a:latin typeface="Courier New Bold"/>
              </a:rPr>
              <a:t>// in parallel</a:t>
            </a:r>
            <a:endParaRPr lang="en-GB" sz="1800" b="1" dirty="0">
              <a:solidFill>
                <a:schemeClr val="tx1">
                  <a:lumMod val="75000"/>
                </a:schemeClr>
              </a:solidFill>
              <a:latin typeface="Courier New Bold"/>
            </a:endParaRPr>
          </a:p>
        </p:txBody>
      </p:sp>
    </p:spTree>
    <p:extLst>
      <p:ext uri="{BB962C8B-B14F-4D97-AF65-F5344CB8AC3E}">
        <p14:creationId xmlns:p14="http://schemas.microsoft.com/office/powerpoint/2010/main" val="623587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64x64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 </a:t>
            </a:r>
            <a:r>
              <a:rPr lang="en-GB" dirty="0"/>
              <a:t>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a:t>
            </a:r>
            <a:r>
              <a:rPr lang="en-GB" b="1" dirty="0" smtClean="0">
                <a:solidFill>
                  <a:schemeClr val="accent2"/>
                </a:solidFill>
              </a:rPr>
              <a:t>item</a:t>
            </a:r>
            <a:endParaRPr lang="en-GB" b="1" dirty="0">
              <a:solidFill>
                <a:schemeClr val="accent2"/>
              </a:solidFill>
            </a:endParaRPr>
          </a:p>
        </p:txBody>
      </p:sp>
    </p:spTree>
    <p:extLst>
      <p:ext uri="{BB962C8B-B14F-4D97-AF65-F5344CB8AC3E}">
        <p14:creationId xmlns:p14="http://schemas.microsoft.com/office/powerpoint/2010/main" val="25599964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a:xfrm>
            <a:off x="457200" y="1600200"/>
            <a:ext cx="8435280" cy="4853136"/>
          </a:xfrm>
        </p:spPr>
        <p:txBody>
          <a:bodyPr>
            <a:normAutofit/>
          </a:bodyPr>
          <a:lstStyle/>
          <a:p>
            <a:r>
              <a:rPr lang="en-GB" dirty="0" smtClean="0"/>
              <a:t>Work</a:t>
            </a:r>
            <a:r>
              <a:rPr lang="en-GB" dirty="0"/>
              <a:t>-items are grouped into </a:t>
            </a:r>
            <a:r>
              <a:rPr lang="en-GB" b="1"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a:t>
            </a:r>
            <a:r>
              <a:rPr lang="en-GB" dirty="0" smtClean="0"/>
              <a:t>work-group </a:t>
            </a:r>
            <a:r>
              <a:rPr lang="en-GB" dirty="0"/>
              <a:t>– this is called the </a:t>
            </a:r>
            <a:r>
              <a:rPr lang="en-GB" b="1" dirty="0">
                <a:solidFill>
                  <a:schemeClr val="accent2"/>
                </a:solidFill>
              </a:rPr>
              <a:t>local</a:t>
            </a:r>
            <a:r>
              <a:rPr lang="en-GB" dirty="0">
                <a:solidFill>
                  <a:schemeClr val="accent2"/>
                </a:solidFill>
              </a:rPr>
              <a:t> </a:t>
            </a:r>
            <a:r>
              <a:rPr lang="en-GB" dirty="0"/>
              <a:t>(</a:t>
            </a:r>
            <a:r>
              <a:rPr lang="en-GB" dirty="0" smtClean="0"/>
              <a:t>work-group</a:t>
            </a:r>
            <a:r>
              <a:rPr lang="en-GB" dirty="0"/>
              <a:t>) size</a:t>
            </a:r>
          </a:p>
          <a:p>
            <a:r>
              <a:rPr lang="en-GB" dirty="0"/>
              <a:t>Or the OpenCL run-time can </a:t>
            </a:r>
            <a:r>
              <a:rPr lang="en-GB" dirty="0" smtClean="0"/>
              <a:t>choose the work-group size for </a:t>
            </a:r>
            <a:r>
              <a:rPr lang="en-GB" dirty="0"/>
              <a:t>you (usually not </a:t>
            </a:r>
            <a:r>
              <a:rPr lang="en-GB" dirty="0" smtClean="0"/>
              <a:t>optimally)</a:t>
            </a:r>
            <a:endParaRPr lang="en-GB" dirty="0"/>
          </a:p>
        </p:txBody>
      </p:sp>
    </p:spTree>
    <p:extLst>
      <p:ext uri="{BB962C8B-B14F-4D97-AF65-F5344CB8AC3E}">
        <p14:creationId xmlns:p14="http://schemas.microsoft.com/office/powerpoint/2010/main" val="27424422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chemeClr val="accent6"/>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p>
          <a:p>
            <a:r>
              <a:rPr lang="en-GB" sz="2800" dirty="0" smtClean="0"/>
              <a:t>	host → global → local </a:t>
            </a:r>
            <a:r>
              <a:rPr lang="en-GB" sz="2800" i="1" dirty="0" smtClean="0"/>
              <a:t>and</a:t>
            </a:r>
            <a:r>
              <a:rPr lang="en-GB" sz="2800" dirty="0" smtClean="0"/>
              <a:t> back</a:t>
            </a:r>
          </a:p>
        </p:txBody>
      </p:sp>
    </p:spTree>
    <p:extLst>
      <p:ext uri="{BB962C8B-B14F-4D97-AF65-F5344CB8AC3E}">
        <p14:creationId xmlns:p14="http://schemas.microsoft.com/office/powerpoint/2010/main" val="1329830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smtClean="0">
                <a:solidFill>
                  <a:schemeClr val="tx1"/>
                </a:solidFill>
                <a:ea typeface="ヒラギノ角ゴ ProN W3" charset="-128"/>
              </a:rPr>
              <a:t>Device</a:t>
            </a:r>
            <a:endParaRPr lang="en-US" sz="2000" b="1" dirty="0">
              <a:solidFill>
                <a:schemeClr val="tx1"/>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extLst>
      <p:ext uri="{BB962C8B-B14F-4D97-AF65-F5344CB8AC3E}">
        <p14:creationId xmlns:p14="http://schemas.microsoft.com/office/powerpoint/2010/main" val="836177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smtClean="0"/>
              <a:t>Execution model (kernels)</a:t>
            </a:r>
            <a:endParaRPr lang="en-GB" dirty="0"/>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smtClean="0"/>
              <a:t>OpenCL execution model … define a problem domain and execute an instance of a </a:t>
            </a:r>
            <a:r>
              <a:rPr lang="en-GB" b="1" dirty="0" smtClean="0">
                <a:solidFill>
                  <a:schemeClr val="accent2"/>
                </a:solidFill>
              </a:rPr>
              <a:t>kernel</a:t>
            </a:r>
            <a:r>
              <a:rPr lang="en-GB" dirty="0" smtClean="0">
                <a:solidFill>
                  <a:schemeClr val="accent2"/>
                </a:solidFill>
              </a:rPr>
              <a:t> </a:t>
            </a:r>
            <a:r>
              <a:rPr lang="en-GB" dirty="0" smtClean="0"/>
              <a:t>for each point in the domain</a:t>
            </a:r>
            <a:endParaRPr lang="en-GB" dirty="0"/>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smtClean="0">
                <a:solidFill>
                  <a:schemeClr val="accent1"/>
                </a:solidFill>
                <a:latin typeface="Courier New Bold"/>
              </a:rPr>
              <a:t>__kernel</a:t>
            </a:r>
            <a:r>
              <a:rPr lang="en-GB" sz="2400" b="1" dirty="0" smtClean="0">
                <a:latin typeface="Courier New Bold"/>
              </a:rPr>
              <a:t> </a:t>
            </a:r>
            <a:r>
              <a:rPr lang="en-GB" sz="2400" b="1" dirty="0" smtClean="0">
                <a:solidFill>
                  <a:schemeClr val="accent2"/>
                </a:solidFill>
                <a:latin typeface="Courier New Bold"/>
              </a:rPr>
              <a:t>void</a:t>
            </a:r>
            <a:r>
              <a:rPr lang="en-GB" sz="2400" b="1" dirty="0" smtClean="0">
                <a:latin typeface="Courier New Bold"/>
              </a:rPr>
              <a:t> </a:t>
            </a:r>
            <a:r>
              <a:rPr lang="en-GB" sz="2400" b="1" dirty="0" err="1" smtClean="0">
                <a:solidFill>
                  <a:schemeClr val="tx2">
                    <a:lumMod val="75000"/>
                  </a:schemeClr>
                </a:solidFill>
                <a:latin typeface="Courier New Bold"/>
              </a:rPr>
              <a:t>times_two</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smtClean="0">
                <a:solidFill>
                  <a:schemeClr val="accent1"/>
                </a:solidFill>
                <a:latin typeface="Courier New Bold"/>
              </a:rPr>
              <a:t>__global</a:t>
            </a:r>
            <a:r>
              <a:rPr lang="en-GB" sz="2400" b="1" dirty="0" smtClean="0">
                <a:latin typeface="Courier New Bold"/>
              </a:rPr>
              <a:t> </a:t>
            </a:r>
            <a:r>
              <a:rPr lang="en-GB" sz="2400" b="1" dirty="0" smtClean="0">
                <a:solidFill>
                  <a:schemeClr val="accent2"/>
                </a:solidFill>
                <a:latin typeface="Courier New Bold"/>
              </a:rPr>
              <a:t>float</a:t>
            </a:r>
            <a:r>
              <a:rPr lang="en-GB" sz="2400" b="1" dirty="0" smtClean="0">
                <a:latin typeface="Courier New Bold"/>
              </a:rPr>
              <a:t>* input,</a:t>
            </a:r>
          </a:p>
          <a:p>
            <a:r>
              <a:rPr lang="en-GB" sz="2400" b="1" dirty="0">
                <a:solidFill>
                  <a:schemeClr val="accent1"/>
                </a:solidFill>
                <a:latin typeface="Courier New Bold"/>
              </a:rPr>
              <a:t> </a:t>
            </a:r>
            <a:r>
              <a:rPr lang="en-GB" sz="2400" b="1" dirty="0" smtClean="0">
                <a:solidFill>
                  <a:schemeClr val="accent1"/>
                </a:solidFill>
                <a:latin typeface="Courier New Bold"/>
              </a:rPr>
              <a:t>   __global </a:t>
            </a:r>
            <a:r>
              <a:rPr lang="en-GB" sz="2400" b="1" dirty="0" smtClean="0">
                <a:solidFill>
                  <a:schemeClr val="accent2"/>
                </a:solidFill>
                <a:latin typeface="Courier New Bold"/>
              </a:rPr>
              <a:t>float</a:t>
            </a:r>
            <a:r>
              <a:rPr lang="en-GB" sz="2400" b="1" dirty="0" smtClean="0">
                <a:latin typeface="Courier New Bold"/>
              </a:rPr>
              <a:t>* output)</a:t>
            </a:r>
          </a:p>
          <a:p>
            <a:r>
              <a:rPr lang="en-GB" sz="2400" b="1" dirty="0" smtClean="0">
                <a:latin typeface="Courier New Bold"/>
              </a:rPr>
              <a:t>{</a:t>
            </a:r>
            <a:endParaRPr lang="en-GB" sz="2400" b="1" dirty="0" smtClean="0">
              <a:solidFill>
                <a:schemeClr val="accent2"/>
              </a:solidFill>
              <a:latin typeface="Courier New Bold"/>
            </a:endParaRPr>
          </a:p>
          <a:p>
            <a:r>
              <a:rPr lang="en-GB" sz="2400" b="1" dirty="0">
                <a:latin typeface="Courier New Bold"/>
              </a:rPr>
              <a:t> </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i</a:t>
            </a:r>
            <a:r>
              <a:rPr lang="en-GB" sz="2400" b="1" dirty="0" smtClean="0">
                <a:latin typeface="Courier New Bold"/>
              </a:rPr>
              <a:t> = </a:t>
            </a:r>
            <a:r>
              <a:rPr lang="en-GB" sz="2400" b="1" dirty="0" err="1" smtClean="0">
                <a:solidFill>
                  <a:schemeClr val="accent1"/>
                </a:solidFill>
                <a:latin typeface="Courier New Bold"/>
              </a:rPr>
              <a:t>get_global_id</a:t>
            </a:r>
            <a:r>
              <a:rPr lang="en-GB" sz="2400" b="1" dirty="0" smtClean="0">
                <a:latin typeface="Courier New Bold"/>
              </a:rPr>
              <a:t>(0);</a:t>
            </a:r>
          </a:p>
          <a:p>
            <a:r>
              <a:rPr lang="en-GB" sz="2400" b="1" dirty="0">
                <a:latin typeface="Courier New Bold"/>
              </a:rPr>
              <a:t> </a:t>
            </a:r>
            <a:r>
              <a:rPr lang="en-GB" sz="2400" b="1" dirty="0" smtClean="0">
                <a:latin typeface="Courier New Bold"/>
              </a:rPr>
              <a:t>  output[</a:t>
            </a:r>
            <a:r>
              <a:rPr lang="en-GB" sz="2400" b="1" dirty="0" err="1" smtClean="0">
                <a:latin typeface="Courier New Bold"/>
              </a:rPr>
              <a:t>i</a:t>
            </a:r>
            <a:r>
              <a:rPr lang="en-GB" sz="2400" b="1" dirty="0" smtClean="0">
                <a:latin typeface="Courier New Bold"/>
              </a:rPr>
              <a:t>] = 2.0f * input[</a:t>
            </a:r>
            <a:r>
              <a:rPr lang="en-GB" sz="2400" b="1" dirty="0" err="1" smtClean="0">
                <a:latin typeface="Courier New Bold"/>
              </a:rPr>
              <a:t>i</a:t>
            </a:r>
            <a:r>
              <a:rPr lang="en-GB" sz="2400" b="1" dirty="0" smtClean="0">
                <a:latin typeface="Courier New Bold"/>
              </a:rPr>
              <a:t>];</a:t>
            </a:r>
          </a:p>
          <a:p>
            <a:r>
              <a:rPr lang="en-GB" sz="2400" b="1" dirty="0">
                <a:latin typeface="Courier New Bold"/>
              </a:rPr>
              <a:t>}</a:t>
            </a:r>
            <a:endParaRPr lang="en-GB" sz="2400" b="1" dirty="0" smtClean="0">
              <a:latin typeface="Courier New Bold"/>
            </a:endParaRP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Tree>
    <p:extLst>
      <p:ext uri="{BB962C8B-B14F-4D97-AF65-F5344CB8AC3E}">
        <p14:creationId xmlns:p14="http://schemas.microsoft.com/office/powerpoint/2010/main" val="1343287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smtClean="0">
                <a:solidFill>
                  <a:schemeClr val="accent1"/>
                </a:solidFill>
                <a:latin typeface="Courier New Bold"/>
                <a:sym typeface="Monaco" charset="0"/>
              </a:rPr>
              <a:t>__kernel</a:t>
            </a:r>
            <a:r>
              <a:rPr lang="en-US" sz="1400" b="1" dirty="0" smtClean="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smtClean="0">
                <a:latin typeface="Courier New Bold"/>
                <a:sym typeface="Monaco" charset="0"/>
              </a:rPr>
              <a:t>(</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chemeClr val="accent3"/>
                </a:solidFill>
                <a:latin typeface="Courier New Bold"/>
              </a:rPr>
              <a:t>C[</a:t>
            </a:r>
            <a:r>
              <a:rPr lang="en-GB" b="1" dirty="0" err="1" smtClean="0">
                <a:solidFill>
                  <a:schemeClr val="accent3"/>
                </a:solidFill>
                <a:latin typeface="Courier New Bold"/>
              </a:rPr>
              <a:t>i</a:t>
            </a:r>
            <a:r>
              <a:rPr lang="en-GB" b="1" dirty="0" smtClean="0">
                <a:solidFill>
                  <a:schemeClr val="accent3"/>
                </a:solidFill>
                <a:latin typeface="Courier New Bold"/>
              </a:rPr>
              <a:t>] = A[</a:t>
            </a:r>
            <a:r>
              <a:rPr lang="en-GB" b="1" dirty="0" err="1" smtClean="0">
                <a:solidFill>
                  <a:schemeClr val="accent3"/>
                </a:solidFill>
                <a:latin typeface="Courier New Bold"/>
              </a:rPr>
              <a:t>i</a:t>
            </a:r>
            <a:r>
              <a:rPr lang="en-GB" b="1" dirty="0" smtClean="0">
                <a:solidFill>
                  <a:schemeClr val="accent3"/>
                </a:solidFill>
                <a:latin typeface="Courier New Bold"/>
              </a:rPr>
              <a:t>] + B[</a:t>
            </a:r>
            <a:r>
              <a:rPr lang="en-GB" b="1" dirty="0" err="1" smtClean="0">
                <a:solidFill>
                  <a:schemeClr val="accent3"/>
                </a:solidFill>
                <a:latin typeface="Courier New Bold"/>
              </a:rPr>
              <a:t>i</a:t>
            </a:r>
            <a:r>
              <a:rPr lang="en-GB" b="1" dirty="0" smtClean="0">
                <a:solidFill>
                  <a:schemeClr val="accent3"/>
                </a:solidFill>
                <a:latin typeface="Courier New Bold"/>
              </a:rPr>
              <a:t>] for </a:t>
            </a:r>
            <a:r>
              <a:rPr lang="en-GB" b="1" dirty="0" err="1" smtClean="0">
                <a:solidFill>
                  <a:schemeClr val="accent3"/>
                </a:solidFill>
                <a:latin typeface="Courier New Bold"/>
              </a:rPr>
              <a:t>i</a:t>
            </a:r>
            <a:r>
              <a:rPr lang="en-GB" b="1" dirty="0" smtClean="0">
                <a:solidFill>
                  <a:schemeClr val="accent3"/>
                </a:solidFill>
                <a:latin typeface="Courier New Bold"/>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2530955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1</a:t>
            </a:r>
            <a:endParaRPr lang="en-GB" dirty="0">
              <a:solidFill>
                <a:schemeClr val="tx1"/>
              </a:solidFill>
            </a:endParaRPr>
          </a:p>
        </p:txBody>
      </p:sp>
    </p:spTree>
    <p:extLst>
      <p:ext uri="{BB962C8B-B14F-4D97-AF65-F5344CB8AC3E}">
        <p14:creationId xmlns:p14="http://schemas.microsoft.com/office/powerpoint/2010/main" val="805832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a:cs typeface="Courier New Bold"/>
              </a:rPr>
              <a:t>__kernel </a:t>
            </a:r>
            <a:r>
              <a:rPr lang="en-GB" sz="2800" b="1" spc="-150" dirty="0" smtClean="0">
                <a:solidFill>
                  <a:schemeClr val="accent2"/>
                </a:solidFill>
                <a:latin typeface="Courier New Bold"/>
                <a:cs typeface="Courier New Bold"/>
              </a:rPr>
              <a:t>void</a:t>
            </a:r>
            <a:r>
              <a:rPr lang="en-GB" sz="2800" b="1" spc="-150" dirty="0" smtClean="0">
                <a:latin typeface="Courier New Bold"/>
                <a:cs typeface="Courier New Bold"/>
              </a:rPr>
              <a:t> </a:t>
            </a:r>
            <a:r>
              <a:rPr lang="en-GB" sz="2800" b="1" spc="-150" dirty="0" err="1" smtClean="0">
                <a:latin typeface="Courier New Bold"/>
                <a:cs typeface="Courier New Bold"/>
              </a:rPr>
              <a:t>vadd</a:t>
            </a:r>
            <a:r>
              <a:rPr lang="en-GB" sz="2800" b="1" spc="-150" dirty="0" smtClean="0">
                <a:latin typeface="Courier New Bold"/>
                <a:cs typeface="Courier New Bold"/>
              </a:rPr>
              <a:t>(</a:t>
            </a:r>
            <a:r>
              <a:rPr lang="en-GB" sz="2800" b="1" spc="-150" dirty="0" smtClean="0">
                <a:solidFill>
                  <a:schemeClr val="accent1"/>
                </a:solidFill>
                <a:latin typeface="Courier New Bold"/>
                <a:cs typeface="Courier New Bold"/>
              </a:rPr>
              <a:t>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smtClean="0">
                <a:solidFill>
                  <a:schemeClr val="accent2"/>
                </a:solidFill>
                <a:latin typeface="Courier New Bold"/>
                <a:cs typeface="Courier New Bold"/>
              </a:rPr>
              <a:t>float</a:t>
            </a:r>
            <a:r>
              <a:rPr lang="en-GB" sz="2800" b="1" spc="-150" dirty="0" smtClean="0">
                <a:latin typeface="Courier New Bold"/>
                <a:cs typeface="Courier New Bold"/>
              </a:rPr>
              <a:t> *c)</a:t>
            </a:r>
          </a:p>
          <a:p>
            <a:pPr>
              <a:buNone/>
            </a:pPr>
            <a:r>
              <a:rPr lang="en-GB" sz="2800" b="1" spc="-150" dirty="0" smtClean="0">
                <a:latin typeface="Courier New Bold"/>
                <a:cs typeface="Courier New Bold"/>
              </a:rPr>
              <a:t> {</a:t>
            </a:r>
          </a:p>
          <a:p>
            <a:pPr>
              <a:buNone/>
            </a:pPr>
            <a:r>
              <a:rPr lang="en-GB" sz="2800" b="1" spc="-150" dirty="0" smtClean="0">
                <a:latin typeface="Courier New Bold"/>
                <a:cs typeface="Courier New Bold"/>
              </a:rPr>
              <a:t>     </a:t>
            </a:r>
            <a:r>
              <a:rPr lang="en-GB" sz="2800" b="1" spc="-150" dirty="0" err="1" smtClean="0">
                <a:solidFill>
                  <a:schemeClr val="accent2"/>
                </a:solidFill>
                <a:latin typeface="Courier New Bold"/>
                <a:cs typeface="Courier New Bold"/>
              </a:rPr>
              <a:t>int</a:t>
            </a:r>
            <a:r>
              <a:rPr lang="en-GB" sz="2800" b="1" spc="-150" dirty="0" smtClean="0">
                <a:latin typeface="Courier New Bold"/>
                <a:cs typeface="Courier New Bold"/>
              </a:rPr>
              <a:t> </a:t>
            </a:r>
            <a:r>
              <a:rPr lang="en-GB" sz="2800" b="1" spc="-150" dirty="0" err="1" smtClean="0">
                <a:latin typeface="Courier New Bold"/>
                <a:cs typeface="Courier New Bold"/>
              </a:rPr>
              <a:t>gid</a:t>
            </a:r>
            <a:r>
              <a:rPr lang="en-GB" sz="2800" b="1" spc="-150" dirty="0" smtClean="0">
                <a:latin typeface="Courier New Bold"/>
                <a:cs typeface="Courier New Bold"/>
              </a:rPr>
              <a:t> = </a:t>
            </a:r>
            <a:r>
              <a:rPr lang="en-GB" sz="2800" b="1" spc="-150" dirty="0" err="1" smtClean="0">
                <a:solidFill>
                  <a:schemeClr val="tx2">
                    <a:lumMod val="75000"/>
                  </a:schemeClr>
                </a:solidFill>
                <a:latin typeface="Courier New Bold"/>
                <a:cs typeface="Courier New Bold"/>
              </a:rPr>
              <a:t>get_global_id</a:t>
            </a:r>
            <a:r>
              <a:rPr lang="en-GB" sz="2800" b="1" spc="-150" dirty="0" smtClean="0">
                <a:latin typeface="Courier New Bold"/>
                <a:cs typeface="Courier New Bold"/>
              </a:rPr>
              <a:t>(0);</a:t>
            </a:r>
          </a:p>
          <a:p>
            <a:pPr>
              <a:buNone/>
            </a:pPr>
            <a:r>
              <a:rPr lang="en-GB" sz="2800" b="1" spc="-150" dirty="0" smtClean="0">
                <a:latin typeface="Courier New Bold"/>
                <a:cs typeface="Courier New Bold"/>
              </a:rPr>
              <a:t>     c[</a:t>
            </a:r>
            <a:r>
              <a:rPr lang="en-GB" sz="2800" b="1" spc="-150" dirty="0" err="1" smtClean="0">
                <a:latin typeface="Courier New Bold"/>
                <a:cs typeface="Courier New Bold"/>
              </a:rPr>
              <a:t>gid</a:t>
            </a:r>
            <a:r>
              <a:rPr lang="en-GB" sz="2800" b="1" spc="-150" dirty="0" smtClean="0">
                <a:latin typeface="Courier New Bold"/>
                <a:cs typeface="Courier New Bold"/>
              </a:rPr>
              <a:t>]  = a[</a:t>
            </a:r>
            <a:r>
              <a:rPr lang="en-GB" sz="2800" b="1" spc="-150" dirty="0" err="1" smtClean="0">
                <a:latin typeface="Courier New Bold"/>
                <a:cs typeface="Courier New Bold"/>
              </a:rPr>
              <a:t>gid</a:t>
            </a:r>
            <a:r>
              <a:rPr lang="en-GB" sz="2800" b="1" spc="-150" dirty="0" smtClean="0">
                <a:latin typeface="Courier New Bold"/>
                <a:cs typeface="Courier New Bold"/>
              </a:rPr>
              <a:t>] + b[</a:t>
            </a:r>
            <a:r>
              <a:rPr lang="en-GB" sz="2800" b="1" spc="-150" dirty="0" err="1" smtClean="0">
                <a:latin typeface="Courier New Bold"/>
                <a:cs typeface="Courier New Bold"/>
              </a:rPr>
              <a:t>gid</a:t>
            </a:r>
            <a:r>
              <a:rPr lang="en-GB" sz="2800" b="1" spc="-150" dirty="0" smtClean="0">
                <a:latin typeface="Courier New Bold"/>
                <a:cs typeface="Courier New Bold"/>
              </a:rPr>
              <a:t>];</a:t>
            </a:r>
          </a:p>
          <a:p>
            <a:pPr>
              <a:buNone/>
            </a:pPr>
            <a:r>
              <a:rPr lang="en-GB" sz="2800" b="1" spc="-150" dirty="0" smtClean="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simple steps in a basic </a:t>
            </a:r>
            <a:r>
              <a:rPr lang="en-GB" dirty="0" smtClean="0"/>
              <a:t>host </a:t>
            </a:r>
            <a:r>
              <a:rPr lang="en-GB" dirty="0"/>
              <a:t>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clGetPlatformIDs</a:t>
            </a:r>
            <a:r>
              <a:rPr lang="en-GB" sz="2000" dirty="0" smtClean="0">
                <a:latin typeface="Courier New Bold"/>
              </a:rPr>
              <a:t>(1, &amp;</a:t>
            </a:r>
            <a:r>
              <a:rPr lang="en-GB" sz="2000" dirty="0" err="1" smtClean="0">
                <a:latin typeface="Courier New Bold"/>
              </a:rPr>
              <a:t>firstPlatformId</a:t>
            </a:r>
            <a:r>
              <a:rPr lang="en-GB" sz="2000" dirty="0" smtClean="0">
                <a:latin typeface="Courier New Bold"/>
              </a:rPr>
              <a:t>, </a:t>
            </a:r>
            <a:endParaRPr lang="en-GB" sz="2000" dirty="0">
              <a:latin typeface="Courier New Bold"/>
            </a:endParaRPr>
          </a:p>
          <a:p>
            <a:pPr marL="457200" lvl="1" indent="0">
              <a:buNone/>
            </a:pPr>
            <a:r>
              <a:rPr lang="en-GB" sz="2000" dirty="0" smtClean="0">
                <a:latin typeface="Courier New Bold"/>
              </a:rPr>
              <a:t>                        </a:t>
            </a:r>
            <a:r>
              <a:rPr lang="en-GB" sz="2000" dirty="0">
                <a:latin typeface="Courier New Bold"/>
              </a:rPr>
              <a:t> </a:t>
            </a:r>
            <a:r>
              <a:rPr lang="en-GB" sz="2000" dirty="0" smtClean="0">
                <a:latin typeface="Courier New Bold"/>
              </a:rPr>
              <a:t>      &amp;</a:t>
            </a:r>
            <a:r>
              <a:rPr lang="en-GB" sz="2000" dirty="0" err="1" smtClean="0">
                <a:latin typeface="Courier New Bold"/>
              </a:rPr>
              <a:t>numPlatforms</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clGetDeviceIDs</a:t>
            </a:r>
            <a:r>
              <a:rPr lang="en-GB" sz="2000" dirty="0" smtClean="0">
                <a:latin typeface="Courier New Bold"/>
              </a:rPr>
              <a:t>(</a:t>
            </a:r>
            <a:r>
              <a:rPr lang="en-GB" sz="2000" dirty="0" err="1" smtClean="0">
                <a:latin typeface="Courier New Bold"/>
              </a:rPr>
              <a:t>firstPlatformId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CL_DEVICE_TYPE_CPU, 1, &amp;</a:t>
            </a:r>
            <a:r>
              <a:rPr lang="en-GB" sz="2000" dirty="0" err="1" smtClean="0">
                <a:latin typeface="Courier New Bold"/>
              </a:rPr>
              <a:t>device_id</a:t>
            </a:r>
            <a:r>
              <a:rPr lang="en-GB" sz="2000" dirty="0" smtClean="0">
                <a:latin typeface="Courier New Bold"/>
              </a:rPr>
              <a:t>, NULL);</a:t>
            </a:r>
          </a:p>
          <a:p>
            <a:pPr marL="457200" lvl="1" indent="0">
              <a:buNone/>
            </a:pPr>
            <a:endParaRPr lang="en-GB" sz="1400" dirty="0">
              <a:latin typeface="Letter Gothic Std"/>
            </a:endParaRPr>
          </a:p>
          <a:p>
            <a:pPr marL="357188" indent="-357188"/>
            <a:r>
              <a:rPr lang="en-GB" sz="2400" dirty="0" smtClean="0"/>
              <a:t>Create a simple </a:t>
            </a:r>
            <a:r>
              <a:rPr lang="en-GB" sz="2400" dirty="0" smtClean="0">
                <a:solidFill>
                  <a:schemeClr val="accent6"/>
                </a:solidFill>
              </a:rPr>
              <a:t>context </a:t>
            </a:r>
            <a:r>
              <a:rPr lang="en-GB" sz="2400" dirty="0" smtClean="0"/>
              <a:t>with a single device:</a:t>
            </a:r>
          </a:p>
          <a:p>
            <a:pPr marL="457200" lvl="1" indent="0">
              <a:buNone/>
            </a:pPr>
            <a:r>
              <a:rPr lang="en-GB" sz="2000" dirty="0">
                <a:latin typeface="Courier New Bold"/>
              </a:rPr>
              <a:t>c</a:t>
            </a:r>
            <a:r>
              <a:rPr lang="en-GB" sz="2000" dirty="0" smtClean="0">
                <a:latin typeface="Courier New Bold"/>
              </a:rPr>
              <a:t>ontext = </a:t>
            </a:r>
            <a:r>
              <a:rPr lang="en-GB" sz="2000" dirty="0" err="1" smtClean="0">
                <a:solidFill>
                  <a:schemeClr val="tx2">
                    <a:lumMod val="75000"/>
                  </a:schemeClr>
                </a:solidFill>
                <a:latin typeface="Courier New Bold"/>
              </a:rPr>
              <a:t>clCreateContext</a:t>
            </a:r>
            <a:r>
              <a:rPr lang="en-GB" sz="2000" dirty="0" smtClean="0">
                <a:latin typeface="Courier New Bold"/>
              </a:rPr>
              <a:t>(</a:t>
            </a:r>
            <a:r>
              <a:rPr lang="en-GB" sz="2000" dirty="0" err="1" smtClean="0">
                <a:latin typeface="Courier New Bold"/>
              </a:rPr>
              <a:t>firstPlatformId</a:t>
            </a:r>
            <a:r>
              <a:rPr lang="en-GB" sz="2000" dirty="0" smtClean="0">
                <a:latin typeface="Courier New Bold"/>
              </a:rPr>
              <a:t>, 1,</a:t>
            </a:r>
          </a:p>
          <a:p>
            <a:pPr marL="457200" lvl="1" indent="0">
              <a:buNone/>
            </a:pPr>
            <a:r>
              <a:rPr lang="en-GB" sz="2000" dirty="0" smtClean="0">
                <a:latin typeface="Courier New Bold"/>
              </a:rPr>
              <a:t>                       &amp;</a:t>
            </a:r>
            <a:r>
              <a:rPr lang="en-GB" sz="2000" dirty="0" err="1" smtClean="0">
                <a:latin typeface="Courier New Bold"/>
              </a:rPr>
              <a:t>device_id</a:t>
            </a:r>
            <a:r>
              <a:rPr lang="en-GB" sz="2000" dirty="0" smtClean="0">
                <a:latin typeface="Courier New Bold"/>
              </a:rPr>
              <a:t>, NULL, NULL, &amp;err);</a:t>
            </a:r>
          </a:p>
          <a:p>
            <a:pPr marL="457200" lvl="1" indent="0">
              <a:buNone/>
            </a:pPr>
            <a:endParaRPr lang="en-GB" sz="1400" dirty="0" smtClean="0">
              <a:latin typeface="Letter Gothic Std"/>
            </a:endParaRPr>
          </a:p>
          <a:p>
            <a:pPr marL="357188" indent="-357188"/>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p>
          <a:p>
            <a:pPr marL="457200" lvl="1" indent="0">
              <a:buNone/>
            </a:pPr>
            <a:r>
              <a:rPr lang="en-GB" sz="2000" dirty="0">
                <a:latin typeface="Courier New Bold"/>
              </a:rPr>
              <a:t>c</a:t>
            </a:r>
            <a:r>
              <a:rPr lang="en-GB" sz="2000" dirty="0" smtClean="0">
                <a:latin typeface="Courier New Bold"/>
              </a:rPr>
              <a:t>ommands = </a:t>
            </a:r>
            <a:r>
              <a:rPr lang="en-GB" sz="2000" dirty="0" err="1" smtClean="0">
                <a:solidFill>
                  <a:schemeClr val="tx2">
                    <a:lumMod val="75000"/>
                  </a:schemeClr>
                </a:solidFill>
                <a:latin typeface="Courier New Bold"/>
              </a:rPr>
              <a:t>clCreateCommandQueue</a:t>
            </a:r>
            <a:r>
              <a:rPr lang="en-GB" sz="2000" dirty="0" smtClean="0">
                <a:latin typeface="Courier New Bold"/>
              </a:rPr>
              <a:t>(context, </a:t>
            </a:r>
            <a:r>
              <a:rPr lang="en-GB" sz="2000" dirty="0" err="1" smtClean="0">
                <a:latin typeface="Courier New Bold"/>
              </a:rPr>
              <a:t>device_id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p>
          <a:p>
            <a:pPr lvl="1"/>
            <a:r>
              <a:rPr lang="en-GB" sz="1800" dirty="0"/>
              <a:t>Discussed </a:t>
            </a:r>
            <a:r>
              <a:rPr lang="en-GB" sz="1800" dirty="0" smtClean="0"/>
              <a:t>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p>
          <a:p>
            <a:endParaRPr lang="en-GB" sz="2400" dirty="0" smtClean="0"/>
          </a:p>
          <a:p>
            <a:r>
              <a:rPr lang="en-GB" sz="2400" dirty="0" smtClean="0"/>
              <a:t>Build the </a:t>
            </a:r>
            <a:r>
              <a:rPr lang="en-GB" sz="2400" dirty="0" smtClean="0">
                <a:solidFill>
                  <a:schemeClr val="accent6"/>
                </a:solidFill>
              </a:rPr>
              <a:t>program object</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program = </a:t>
            </a:r>
            <a:r>
              <a:rPr lang="en-GB" sz="2000" dirty="0" err="1" smtClean="0">
                <a:solidFill>
                  <a:schemeClr val="tx2">
                    <a:lumMod val="75000"/>
                  </a:schemeClr>
                </a:solidFill>
                <a:latin typeface="Courier New Bold"/>
              </a:rPr>
              <a:t>clCreateProgramWithSource</a:t>
            </a:r>
            <a:r>
              <a:rPr lang="en-GB" sz="2000" dirty="0" smtClean="0">
                <a:latin typeface="Courier New Bold"/>
              </a:rPr>
              <a:t>(context, 1</a:t>
            </a:r>
          </a:p>
          <a:p>
            <a:pPr marL="457200" lvl="1" indent="0">
              <a:buNone/>
            </a:pPr>
            <a:r>
              <a:rPr lang="en-GB" sz="2000" dirty="0">
                <a:latin typeface="Courier New Bold"/>
              </a:rPr>
              <a:t> </a:t>
            </a:r>
            <a:r>
              <a:rPr lang="en-GB" sz="2000" dirty="0" smtClean="0">
                <a:latin typeface="Courier New Bold"/>
              </a:rPr>
              <a:t>          (</a:t>
            </a:r>
            <a:r>
              <a:rPr lang="en-GB" sz="2000" dirty="0" err="1" smtClean="0">
                <a:solidFill>
                  <a:schemeClr val="accent2"/>
                </a:solidFill>
                <a:latin typeface="Courier New Bold"/>
              </a:rPr>
              <a:t>const</a:t>
            </a:r>
            <a:r>
              <a:rPr lang="en-GB" sz="2000" dirty="0" smtClean="0">
                <a:solidFill>
                  <a:schemeClr val="accent2"/>
                </a:solidFill>
                <a:latin typeface="Courier New Bold"/>
              </a:rPr>
              <a:t> char</a:t>
            </a:r>
            <a:r>
              <a:rPr lang="en-GB" sz="2000" dirty="0" smtClean="0">
                <a:latin typeface="Courier New Bold"/>
              </a:rPr>
              <a:t>**) &amp;</a:t>
            </a:r>
            <a:r>
              <a:rPr lang="en-GB" sz="2000" dirty="0" err="1" smtClean="0">
                <a:latin typeface="Courier New Bold"/>
              </a:rPr>
              <a:t>KernelSource</a:t>
            </a:r>
            <a:r>
              <a:rPr lang="en-GB" sz="2000" dirty="0" smtClean="0">
                <a:latin typeface="Courier New Bold"/>
              </a:rPr>
              <a:t>, NULL, &amp;err);</a:t>
            </a:r>
          </a:p>
          <a:p>
            <a:pPr marL="457200" lvl="1" indent="0">
              <a:buNone/>
            </a:pPr>
            <a:endParaRPr lang="en-GB" sz="1400" dirty="0">
              <a:latin typeface="Courier New Bold"/>
            </a:endParaRPr>
          </a:p>
          <a:p>
            <a:pPr marL="357188" indent="-357188"/>
            <a:r>
              <a:rPr lang="en-GB" sz="2400" dirty="0" smtClean="0">
                <a:solidFill>
                  <a:schemeClr val="accent6"/>
                </a:solidFill>
              </a:rPr>
              <a:t>Compile </a:t>
            </a:r>
            <a:r>
              <a:rPr lang="en-GB" sz="2400" dirty="0" smtClean="0"/>
              <a:t>the program to create a “dynamic library” from which specific kernels can be pulled:</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clBuildProgram</a:t>
            </a:r>
            <a:r>
              <a:rPr lang="en-GB" sz="2000" dirty="0" smtClean="0">
                <a:latin typeface="Courier New Bold"/>
              </a:rPr>
              <a:t>(program, 0, NULL,NULL,NULL,NULL);</a:t>
            </a:r>
            <a:endParaRPr lang="en-GB" sz="1400" dirty="0" smtClean="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p>
          <a:p>
            <a:pPr marL="357188" indent="-357188"/>
            <a:endParaRPr lang="en-GB" sz="2400" dirty="0" smtClean="0"/>
          </a:p>
          <a:p>
            <a:pPr marL="457200" lvl="1" indent="0">
              <a:buNone/>
            </a:pPr>
            <a:r>
              <a:rPr lang="en-GB" sz="2000" dirty="0" smtClean="0">
                <a:solidFill>
                  <a:schemeClr val="accent2"/>
                </a:solidFill>
                <a:latin typeface="Courier New Bold"/>
              </a:rPr>
              <a:t>if</a:t>
            </a:r>
            <a:r>
              <a:rPr lang="en-GB" sz="2000" dirty="0" smtClean="0">
                <a:latin typeface="Courier New Bold"/>
              </a:rPr>
              <a:t> (err != </a:t>
            </a:r>
            <a:r>
              <a:rPr lang="en-GB" sz="2000" dirty="0" smtClean="0">
                <a:solidFill>
                  <a:schemeClr val="accent1"/>
                </a:solidFill>
                <a:latin typeface="Courier New Bold"/>
              </a:rPr>
              <a:t>CL_SUCCESS</a:t>
            </a:r>
            <a:r>
              <a:rPr lang="en-GB" sz="2000" dirty="0" smtClean="0">
                <a:latin typeface="Courier New Bold"/>
              </a:rPr>
              <a:t>) {</a:t>
            </a:r>
          </a:p>
          <a:p>
            <a:pPr marL="457200" lvl="1" indent="0">
              <a:buNone/>
            </a:pPr>
            <a:r>
              <a:rPr lang="en-GB" sz="2000" dirty="0" smtClean="0">
                <a:solidFill>
                  <a:schemeClr val="accent2"/>
                </a:solidFill>
                <a:latin typeface="Courier New Bold"/>
              </a:rPr>
              <a:t> </a:t>
            </a:r>
            <a:r>
              <a:rPr lang="en-GB" sz="2000" dirty="0" err="1" smtClean="0">
                <a:solidFill>
                  <a:schemeClr val="accent2"/>
                </a:solidFill>
                <a:latin typeface="Courier New Bold"/>
              </a:rPr>
              <a:t>size_t</a:t>
            </a:r>
            <a:r>
              <a:rPr lang="en-GB" sz="2000" dirty="0" smtClean="0">
                <a:latin typeface="Courier New Bold"/>
              </a:rPr>
              <a:t> </a:t>
            </a:r>
            <a:r>
              <a:rPr lang="en-GB" sz="2000" dirty="0" err="1" smtClean="0">
                <a:latin typeface="Courier New Bold"/>
              </a:rPr>
              <a:t>len</a:t>
            </a:r>
            <a:r>
              <a:rPr lang="en-GB" sz="2000" dirty="0" smtClean="0">
                <a:latin typeface="Courier New Bold"/>
              </a:rPr>
              <a:t>;</a:t>
            </a:r>
          </a:p>
          <a:p>
            <a:pPr marL="457200" lvl="1" indent="0">
              <a:buNone/>
            </a:pPr>
            <a:r>
              <a:rPr lang="en-GB" sz="2000" dirty="0">
                <a:solidFill>
                  <a:schemeClr val="accent2"/>
                </a:solidFill>
                <a:latin typeface="Courier New Bold"/>
              </a:rPr>
              <a:t> </a:t>
            </a:r>
            <a:r>
              <a:rPr lang="en-GB" sz="2000" dirty="0" smtClean="0">
                <a:solidFill>
                  <a:schemeClr val="accent2"/>
                </a:solidFill>
                <a:latin typeface="Courier New Bold"/>
              </a:rPr>
              <a:t>char</a:t>
            </a:r>
            <a:r>
              <a:rPr lang="en-GB" sz="2000" dirty="0" smtClean="0">
                <a:latin typeface="Courier New Bold"/>
              </a:rPr>
              <a:t> buffer[2048];</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clGetProgramBuildInfo</a:t>
            </a:r>
            <a:r>
              <a:rPr lang="en-GB" sz="2000" dirty="0" smtClean="0">
                <a:latin typeface="Courier New Bold"/>
              </a:rPr>
              <a:t>(program, </a:t>
            </a:r>
            <a:r>
              <a:rPr lang="en-GB" sz="2000" dirty="0" err="1" smtClean="0">
                <a:latin typeface="Courier New Bold"/>
              </a:rPr>
              <a:t>device_id</a:t>
            </a:r>
            <a:r>
              <a:rPr lang="en-GB" sz="2000" dirty="0" smtClean="0">
                <a:latin typeface="Courier New Bold"/>
              </a:rPr>
              <a:t>,   </a:t>
            </a:r>
          </a:p>
          <a:p>
            <a:pPr marL="457200" lvl="1" indent="0">
              <a:buNone/>
            </a:pPr>
            <a:r>
              <a:rPr lang="en-GB" sz="2000" dirty="0">
                <a:solidFill>
                  <a:schemeClr val="accent1"/>
                </a:solidFill>
                <a:latin typeface="Courier New Bold"/>
              </a:rPr>
              <a:t> </a:t>
            </a:r>
            <a:r>
              <a:rPr lang="en-GB" sz="2000" dirty="0" smtClean="0">
                <a:solidFill>
                  <a:schemeClr val="accent1"/>
                </a:solidFill>
                <a:latin typeface="Courier New Bold"/>
              </a:rPr>
              <a:t> CL_PROGRAM_BUILD_LOG</a:t>
            </a: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(buffer), buffer, &amp;</a:t>
            </a:r>
            <a:r>
              <a:rPr lang="en-GB" sz="2000" dirty="0" err="1" smtClean="0">
                <a:latin typeface="Courier New Bold"/>
              </a:rPr>
              <a:t>len</a:t>
            </a:r>
            <a:r>
              <a:rPr lang="en-GB" sz="2000" dirty="0" smtClean="0">
                <a:latin typeface="Courier New Bold"/>
              </a:rPr>
              <a:t>);</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printf</a:t>
            </a:r>
            <a:r>
              <a:rPr lang="en-GB" sz="2000" dirty="0" smtClean="0">
                <a:latin typeface="Courier New Bold"/>
              </a:rPr>
              <a:t>(“%s\n”, buffer);</a:t>
            </a:r>
          </a:p>
          <a:p>
            <a:pPr marL="457200" lvl="1" indent="0">
              <a:buNone/>
            </a:pPr>
            <a:r>
              <a:rPr lang="en-GB" sz="2000" dirty="0" smtClean="0">
                <a:latin typeface="Courier New Bold"/>
              </a:rPr>
              <a:t>}</a:t>
            </a:r>
          </a:p>
          <a:p>
            <a:pPr marL="457200" lvl="1" indent="0">
              <a:buNone/>
            </a:pPr>
            <a:endParaRPr lang="en-GB" sz="2000" dirty="0">
              <a:latin typeface="Courier New Bold"/>
            </a:endParaRPr>
          </a:p>
          <a:p>
            <a:r>
              <a:rPr lang="en-GB" sz="2400" dirty="0"/>
              <a:t>Important to do </a:t>
            </a:r>
            <a:r>
              <a:rPr lang="en-GB" sz="2400" dirty="0" smtClean="0"/>
              <a:t>check all your OpenCL API error messages!</a:t>
            </a:r>
          </a:p>
          <a:p>
            <a:endParaRPr lang="en-GB" sz="2400" dirty="0" smtClean="0"/>
          </a:p>
          <a:p>
            <a:r>
              <a:rPr lang="en-GB" sz="2400" dirty="0" smtClean="0"/>
              <a:t>Easier in C++ with try/catch (see later)</a:t>
            </a:r>
            <a:endParaRPr lang="en-GB" sz="2400" dirty="0"/>
          </a:p>
        </p:txBody>
      </p:sp>
    </p:spTree>
    <p:extLst>
      <p:ext uri="{BB962C8B-B14F-4D97-AF65-F5344CB8AC3E}">
        <p14:creationId xmlns:p14="http://schemas.microsoft.com/office/powerpoint/2010/main" val="4020611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r>
              <a:rPr lang="en-GB" sz="2400" dirty="0" smtClean="0"/>
              <a:t>Create input vectors and assign values </a:t>
            </a:r>
            <a:r>
              <a:rPr lang="en-GB" sz="2400" dirty="0" smtClean="0">
                <a:solidFill>
                  <a:schemeClr val="accent6"/>
                </a:solidFill>
              </a:rPr>
              <a:t>on the host</a:t>
            </a:r>
            <a:r>
              <a:rPr lang="en-GB" sz="2400" dirty="0" smtClean="0"/>
              <a:t>:</a:t>
            </a:r>
          </a:p>
          <a:p>
            <a:pPr marL="457200" lvl="1" indent="0">
              <a:buNone/>
            </a:pPr>
            <a:r>
              <a:rPr lang="en-GB" sz="2000" dirty="0" smtClean="0">
                <a:solidFill>
                  <a:schemeClr val="accent2"/>
                </a:solidFill>
                <a:latin typeface="Courier New Bold"/>
              </a:rPr>
              <a:t>float</a:t>
            </a:r>
            <a:r>
              <a:rPr lang="en-GB" sz="2000" dirty="0" smtClean="0">
                <a:latin typeface="Courier New Bold"/>
              </a:rPr>
              <a:t> </a:t>
            </a:r>
            <a:r>
              <a:rPr lang="en-GB" sz="2000" dirty="0" err="1" smtClean="0">
                <a:latin typeface="Courier New Bold"/>
              </a:rPr>
              <a:t>h_a</a:t>
            </a:r>
            <a:r>
              <a:rPr lang="en-GB" sz="2000" dirty="0" smtClean="0">
                <a:latin typeface="Courier New Bold"/>
              </a:rPr>
              <a:t>[LENGTH], </a:t>
            </a:r>
            <a:r>
              <a:rPr lang="en-GB" sz="2000" dirty="0" err="1" smtClean="0">
                <a:latin typeface="Courier New Bold"/>
              </a:rPr>
              <a:t>h_b</a:t>
            </a:r>
            <a:r>
              <a:rPr lang="en-GB" sz="2000" dirty="0" smtClean="0">
                <a:latin typeface="Courier New Bold"/>
              </a:rPr>
              <a:t>[LENGTH], </a:t>
            </a:r>
            <a:r>
              <a:rPr lang="en-GB" sz="2000" dirty="0" err="1" smtClean="0">
                <a:latin typeface="Courier New Bold"/>
              </a:rPr>
              <a:t>h_c</a:t>
            </a:r>
            <a:r>
              <a:rPr lang="en-GB" sz="2000" dirty="0" smtClean="0">
                <a:latin typeface="Courier New Bold"/>
              </a:rPr>
              <a:t>[LENGTH];</a:t>
            </a:r>
          </a:p>
          <a:p>
            <a:pPr marL="457200" lvl="1" indent="0">
              <a:buNone/>
            </a:pPr>
            <a:r>
              <a:rPr lang="en-GB" sz="2000" dirty="0" smtClean="0">
                <a:solidFill>
                  <a:schemeClr val="accent2"/>
                </a:solidFill>
                <a:latin typeface="Courier New Bold"/>
              </a:rPr>
              <a:t>for</a:t>
            </a:r>
            <a:r>
              <a:rPr lang="en-GB" sz="2000" dirty="0" smtClean="0">
                <a:latin typeface="Courier New Bold"/>
              </a:rPr>
              <a:t> (</a:t>
            </a:r>
            <a:r>
              <a:rPr lang="en-GB" sz="2000" dirty="0" err="1" smtClean="0">
                <a:latin typeface="Courier New Bold"/>
              </a:rPr>
              <a:t>i</a:t>
            </a:r>
            <a:r>
              <a:rPr lang="en-GB" sz="2000" dirty="0" smtClean="0">
                <a:latin typeface="Courier New Bold"/>
              </a:rPr>
              <a:t> = 0; </a:t>
            </a:r>
            <a:r>
              <a:rPr lang="en-GB" sz="2000" dirty="0" err="1" smtClean="0">
                <a:latin typeface="Courier New Bold"/>
              </a:rPr>
              <a:t>i</a:t>
            </a:r>
            <a:r>
              <a:rPr lang="en-GB" sz="2000" dirty="0" smtClean="0">
                <a:latin typeface="Courier New Bold"/>
              </a:rPr>
              <a:t> &lt; length; </a:t>
            </a:r>
            <a:r>
              <a:rPr lang="en-GB" sz="2000" dirty="0" err="1" smtClean="0">
                <a:latin typeface="Courier New Bold"/>
              </a:rPr>
              <a:t>i</a:t>
            </a:r>
            <a:r>
              <a:rPr lang="en-GB" sz="2000" dirty="0" smtClean="0">
                <a:latin typeface="Courier New Bold"/>
              </a:rPr>
              <a:t>++) {</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h_a</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h_b</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a:t>
            </a:r>
            <a:endParaRPr lang="en-GB" sz="2000" dirty="0" smtClean="0">
              <a:latin typeface="Courier New Bold"/>
            </a:endParaRPr>
          </a:p>
          <a:p>
            <a:pPr marL="354013" indent="-354013"/>
            <a:r>
              <a:rPr lang="en-GB" sz="2400" dirty="0" smtClean="0"/>
              <a:t>Define </a:t>
            </a:r>
            <a:r>
              <a:rPr lang="en-GB" sz="2400" dirty="0" smtClean="0">
                <a:solidFill>
                  <a:schemeClr val="accent2"/>
                </a:solidFill>
              </a:rPr>
              <a:t>OpenCL </a:t>
            </a:r>
            <a:r>
              <a:rPr lang="en-GB" sz="2400" dirty="0" smtClean="0"/>
              <a:t>memory objects:</a:t>
            </a:r>
          </a:p>
          <a:p>
            <a:pPr marL="457200" lvl="1" indent="0">
              <a:buNone/>
            </a:pPr>
            <a:r>
              <a:rPr lang="en-GB" sz="2000" dirty="0" err="1" smtClean="0">
                <a:latin typeface="Courier New Bold"/>
              </a:rPr>
              <a:t>d_a</a:t>
            </a:r>
            <a:r>
              <a:rPr lang="en-GB" sz="2000" dirty="0" smtClean="0">
                <a:latin typeface="Courier New Bold"/>
              </a:rPr>
              <a:t> = </a:t>
            </a:r>
            <a:r>
              <a:rPr lang="en-GB" sz="2000" dirty="0" err="1" smtClean="0">
                <a:solidFill>
                  <a:schemeClr val="tx2">
                    <a:lumMod val="75000"/>
                  </a:schemeClr>
                </a:solidFill>
                <a:latin typeface="Courier New Bold"/>
              </a:rPr>
              <a:t>clCreateBuffer</a:t>
            </a:r>
            <a:r>
              <a:rPr lang="en-GB" sz="2000" dirty="0" smtClean="0">
                <a:latin typeface="Courier New Bold"/>
              </a:rPr>
              <a:t>(context, CL_MEM_READ_ONLY,</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NULL, NULL);</a:t>
            </a:r>
            <a:endParaRPr lang="en-GB" sz="2000" dirty="0">
              <a:latin typeface="Courier New Bold"/>
            </a:endParaRPr>
          </a:p>
          <a:p>
            <a:pPr marL="457200" lvl="1" indent="0">
              <a:buNone/>
            </a:pPr>
            <a:r>
              <a:rPr lang="en-GB" sz="2000" dirty="0" err="1" smtClean="0">
                <a:latin typeface="Courier New Bold"/>
              </a:rPr>
              <a:t>d_b</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r>
              <a:rPr lang="en-GB" sz="2000" dirty="0" smtClean="0">
                <a:latin typeface="Courier New Bold"/>
              </a:rPr>
              <a:t>);</a:t>
            </a:r>
          </a:p>
          <a:p>
            <a:pPr marL="457200" lvl="1" indent="0">
              <a:buNone/>
            </a:pPr>
            <a:r>
              <a:rPr lang="en-GB" sz="2000" dirty="0" err="1" smtClean="0">
                <a:latin typeface="Courier New Bold"/>
              </a:rPr>
              <a:t>d_c</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a:t>
            </a:r>
            <a:r>
              <a:rPr lang="en-GB" sz="2000" dirty="0" smtClean="0">
                <a:latin typeface="Courier New Bold"/>
              </a:rPr>
              <a:t>CL_MEM_WRITE_ONLY</a:t>
            </a:r>
            <a:r>
              <a:rPr lang="en-GB" sz="2000" dirty="0">
                <a:latin typeface="Courier New Bold"/>
              </a:rPr>
              <a:t>,</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endParaRPr lang="en-GB" sz="1400" dirty="0">
              <a:latin typeface="Courier New Bold"/>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smtClean="0">
                <a:solidFill>
                  <a:schemeClr val="accent2"/>
                </a:solidFill>
              </a:rPr>
              <a:t>global </a:t>
            </a:r>
            <a:r>
              <a:rPr lang="en-GB" dirty="0" smtClean="0"/>
              <a:t>memory.</a:t>
            </a:r>
          </a:p>
          <a:p>
            <a:pPr lvl="1"/>
            <a:endParaRPr lang="en-GB" dirty="0"/>
          </a:p>
          <a:p>
            <a:pPr marL="0" indent="0">
              <a:buNone/>
            </a:pPr>
            <a:r>
              <a:rPr lang="en-GB" dirty="0"/>
              <a:t>There are two kinds of memory </a:t>
            </a:r>
            <a:r>
              <a:rPr lang="en-GB" dirty="0" smtClean="0"/>
              <a:t>object</a:t>
            </a:r>
            <a:endParaRPr lang="en-GB" dirty="0"/>
          </a:p>
          <a:p>
            <a:r>
              <a:rPr lang="en-GB" b="1" i="1" dirty="0">
                <a:solidFill>
                  <a:schemeClr val="accent2"/>
                </a:solidFill>
              </a:rPr>
              <a:t>Buffer</a:t>
            </a:r>
            <a:r>
              <a:rPr lang="en-GB" dirty="0">
                <a:solidFill>
                  <a:schemeClr val="accent2"/>
                </a:solidFill>
              </a:rPr>
              <a:t> </a:t>
            </a:r>
            <a:r>
              <a:rPr lang="en-GB" dirty="0" smtClean="0"/>
              <a:t>object</a:t>
            </a:r>
            <a:r>
              <a:rPr lang="en-GB" dirty="0"/>
              <a:t>: </a:t>
            </a:r>
          </a:p>
          <a:p>
            <a:pPr lvl="1"/>
            <a:r>
              <a:rPr lang="en-GB" dirty="0"/>
              <a:t>Defines a linear collection of </a:t>
            </a:r>
            <a:r>
              <a:rPr lang="en-GB" dirty="0" smtClean="0"/>
              <a:t>bytes (“</a:t>
            </a:r>
            <a:r>
              <a:rPr lang="en-GB" i="1" dirty="0" smtClean="0"/>
              <a:t>just a C array”</a:t>
            </a:r>
            <a:r>
              <a:rPr lang="en-GB" dirty="0" smtClean="0"/>
              <a:t>).</a:t>
            </a:r>
            <a:endParaRPr lang="en-GB" dirty="0"/>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smtClean="0"/>
              <a:t>object</a:t>
            </a:r>
            <a:r>
              <a:rPr lang="en-GB" dirty="0"/>
              <a: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smtClean="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en-GB" dirty="0" smtClean="0"/>
              <a:t>We will provide some instructions for setting up </a:t>
            </a:r>
            <a:r>
              <a:rPr lang="en-GB" dirty="0" err="1" smtClean="0"/>
              <a:t>OpenCL</a:t>
            </a:r>
            <a:r>
              <a:rPr lang="en-GB" dirty="0" smtClean="0"/>
              <a:t> on your machine for a variety of major platforms and device types</a:t>
            </a:r>
          </a:p>
          <a:p>
            <a:pPr lvl="1"/>
            <a:r>
              <a:rPr lang="en-GB" dirty="0" smtClean="0"/>
              <a:t>AMD CPU, GPU and APU</a:t>
            </a:r>
          </a:p>
          <a:p>
            <a:pPr lvl="1"/>
            <a:r>
              <a:rPr lang="en-GB" dirty="0" smtClean="0"/>
              <a:t>Intel CPU</a:t>
            </a:r>
          </a:p>
          <a:p>
            <a:pPr lvl="1"/>
            <a:r>
              <a:rPr lang="en-GB" dirty="0" smtClean="0"/>
              <a:t>NVIDIA GPU</a:t>
            </a:r>
          </a:p>
          <a:p>
            <a:r>
              <a:rPr lang="en-GB" dirty="0" smtClean="0"/>
              <a:t>We assume you are running 64-bit </a:t>
            </a:r>
            <a:r>
              <a:rPr lang="en-GB" dirty="0" err="1" smtClean="0"/>
              <a:t>Ubuntu</a:t>
            </a:r>
            <a:r>
              <a:rPr lang="en-GB" dirty="0" smtClean="0"/>
              <a:t> 12.04 LTS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dirty="0" err="1" smtClean="0">
                <a:solidFill>
                  <a:schemeClr val="accent1"/>
                </a:solidFill>
                <a:latin typeface="Courier New Bold"/>
              </a:rPr>
              <a:t>cl_mem</a:t>
            </a:r>
            <a:endParaRPr lang="en-GB" sz="2400" dirty="0" smtClean="0">
              <a:solidFill>
                <a:schemeClr val="accent1"/>
              </a:solidFill>
              <a:latin typeface="Courier New Bold"/>
            </a:endParaRP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a:solidFill>
                  <a:schemeClr val="accent2"/>
                </a:solidFill>
                <a:latin typeface="Courier New Bold"/>
              </a:rPr>
              <a:t>f</a:t>
            </a:r>
            <a:r>
              <a:rPr lang="en-GB" sz="2400" dirty="0" smtClean="0">
                <a:solidFill>
                  <a:schemeClr val="accent2"/>
                </a:solidFill>
                <a:latin typeface="Courier New Bold"/>
              </a:rPr>
              <a:t>loat</a:t>
            </a:r>
            <a:r>
              <a:rPr lang="en-GB" sz="2400" dirty="0" smtClean="0">
                <a:latin typeface="Courier New Bold"/>
              </a:rPr>
              <a:t> </a:t>
            </a:r>
            <a:r>
              <a:rPr lang="en-GB" sz="2400" dirty="0" err="1" smtClean="0">
                <a:latin typeface="Courier New Bold"/>
              </a:rPr>
              <a:t>h_a</a:t>
            </a:r>
            <a:r>
              <a:rPr lang="en-GB" sz="2400" dirty="0" smtClean="0">
                <a:latin typeface="Courier New Bold"/>
              </a:rPr>
              <a:t>[LENGTH], </a:t>
            </a:r>
            <a:r>
              <a:rPr lang="en-GB" sz="2400" dirty="0" err="1" smtClean="0">
                <a:latin typeface="Courier New Bold"/>
              </a:rPr>
              <a:t>h_b</a:t>
            </a:r>
            <a:r>
              <a:rPr lang="en-GB" sz="2400" dirty="0" smtClean="0">
                <a:latin typeface="Courier New Bold"/>
              </a:rPr>
              <a:t>[LENGTH];</a:t>
            </a:r>
          </a:p>
          <a:p>
            <a:pPr marL="357188" indent="-357188"/>
            <a:endParaRPr lang="en-GB" sz="2800" dirty="0" smtClean="0"/>
          </a:p>
          <a:p>
            <a:pPr marL="357188" indent="-357188"/>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(float)*count bytes from “</a:t>
            </a:r>
            <a:r>
              <a:rPr lang="en-GB" sz="2800" dirty="0" err="1" smtClean="0"/>
              <a:t>h_a</a:t>
            </a:r>
            <a:r>
              <a:rPr lang="en-GB" sz="2800" dirty="0" smtClean="0"/>
              <a:t>” to the buffer and copy it into device memory:</a:t>
            </a:r>
          </a:p>
          <a:p>
            <a:pPr marL="619125" lvl="1" indent="0">
              <a:buNone/>
            </a:pPr>
            <a:r>
              <a:rPr lang="en-GB" sz="2400" dirty="0" err="1" smtClean="0">
                <a:solidFill>
                  <a:schemeClr val="accent1"/>
                </a:solidFill>
                <a:latin typeface="Courier New Bold"/>
              </a:rPr>
              <a:t>cl_mem</a:t>
            </a:r>
            <a:r>
              <a:rPr lang="en-GB" sz="2400" dirty="0" smtClean="0">
                <a:solidFill>
                  <a:schemeClr val="accent3"/>
                </a:solidFill>
                <a:latin typeface="Courier New Bold"/>
              </a:rPr>
              <a:t> </a:t>
            </a:r>
            <a:r>
              <a:rPr lang="en-GB" sz="2400" dirty="0" err="1" smtClean="0">
                <a:latin typeface="Courier New Bold"/>
              </a:rPr>
              <a:t>d_a</a:t>
            </a:r>
            <a:r>
              <a:rPr lang="en-GB" sz="2400" dirty="0" smtClean="0">
                <a:latin typeface="Courier New Bold"/>
              </a:rPr>
              <a:t> = </a:t>
            </a:r>
            <a:r>
              <a:rPr lang="en-GB" sz="2400" dirty="0" err="1" smtClean="0">
                <a:solidFill>
                  <a:schemeClr val="tx2">
                    <a:lumMod val="75000"/>
                  </a:schemeClr>
                </a:solidFill>
                <a:latin typeface="Courier New Bold"/>
              </a:rPr>
              <a:t>clCreateBuffer</a:t>
            </a:r>
            <a:r>
              <a:rPr lang="en-GB" sz="2400" dirty="0" smtClean="0">
                <a:latin typeface="Courier New Bold"/>
              </a:rPr>
              <a:t>(context,</a:t>
            </a:r>
          </a:p>
          <a:p>
            <a:pPr marL="457200" lvl="1" indent="0">
              <a:buNone/>
            </a:pPr>
            <a:r>
              <a:rPr lang="en-GB" sz="2400" dirty="0">
                <a:solidFill>
                  <a:schemeClr val="accent1"/>
                </a:solidFill>
                <a:latin typeface="Courier New Bold"/>
              </a:rPr>
              <a:t> </a:t>
            </a:r>
            <a:r>
              <a:rPr lang="en-GB" sz="2400" dirty="0" smtClean="0">
                <a:solidFill>
                  <a:schemeClr val="accent1"/>
                </a:solidFill>
                <a:latin typeface="Courier New Bold"/>
              </a:rPr>
              <a:t>   CL_MEM_READ_ONLY | CL_MEM_COPY_HOST_PTR</a:t>
            </a:r>
            <a:r>
              <a:rPr lang="en-GB" sz="2400" dirty="0" smtClean="0">
                <a:latin typeface="Courier New Bold"/>
              </a:rPr>
              <a:t>,</a:t>
            </a:r>
          </a:p>
          <a:p>
            <a:pPr marL="457200" lvl="1"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smtClean="0">
                <a:latin typeface="Courier New Bold"/>
              </a:rPr>
              <a:t>h_a</a:t>
            </a:r>
            <a:r>
              <a:rPr lang="en-GB" sz="2400" dirty="0" smtClean="0">
                <a:latin typeface="Courier New Bold"/>
              </a:rPr>
              <a:t>, </a:t>
            </a:r>
            <a:r>
              <a:rPr lang="en-GB" sz="2400" dirty="0">
                <a:latin typeface="Courier New Bold"/>
              </a:rPr>
              <a:t>NULL)</a:t>
            </a:r>
            <a:r>
              <a:rPr lang="en-GB" sz="2400" dirty="0" smtClean="0">
                <a:latin typeface="Courier New Bold"/>
              </a:rPr>
              <a:t>;</a:t>
            </a:r>
            <a:endParaRPr lang="en-GB" sz="2000" dirty="0" smtClean="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extLst>
      <p:ext uri="{BB962C8B-B14F-4D97-AF65-F5344CB8AC3E}">
        <p14:creationId xmlns:p14="http://schemas.microsoft.com/office/powerpoint/2010/main" val="176049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smtClean="0"/>
          </a:p>
          <a:p>
            <a:pPr marL="357188" indent="-357188"/>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a:rPr>
              <a:t>CL_MEM_WRITE_ONLY, CL_MEM_READ_WRITE</a:t>
            </a:r>
          </a:p>
          <a:p>
            <a:pPr marL="619125" lvl="1" indent="0">
              <a:buNone/>
            </a:pPr>
            <a:endParaRPr lang="en-GB" sz="1600" dirty="0" smtClean="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smtClean="0"/>
          </a:p>
          <a:p>
            <a:pPr marL="357188" indent="-357188"/>
            <a:r>
              <a:rPr lang="en-GB" sz="2800" dirty="0" smtClean="0"/>
              <a:t>Submit command to copy the buffer back to host memory at “</a:t>
            </a:r>
            <a:r>
              <a:rPr lang="en-GB" sz="2800" dirty="0" err="1" smtClean="0"/>
              <a:t>h_c</a:t>
            </a:r>
            <a:r>
              <a:rPr lang="en-GB" sz="2800" dirty="0" smtClean="0"/>
              <a:t>”:</a:t>
            </a:r>
          </a:p>
          <a:p>
            <a:pPr marL="757238" lvl="1" indent="-357188"/>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p>
          <a:p>
            <a:pPr marL="757238" lvl="1" indent="-357188"/>
            <a:endParaRPr lang="en-GB" sz="2400" dirty="0"/>
          </a:p>
          <a:p>
            <a:pPr marL="619125" lvl="1" indent="0">
              <a:buNone/>
            </a:pPr>
            <a:r>
              <a:rPr lang="en-GB" sz="2400" dirty="0" err="1" smtClean="0">
                <a:solidFill>
                  <a:schemeClr val="tx2">
                    <a:lumMod val="75000"/>
                  </a:schemeClr>
                </a:solidFill>
                <a:latin typeface="Courier New Bold"/>
              </a:rPr>
              <a:t>clEnqueueReadBuffer</a:t>
            </a:r>
            <a:r>
              <a:rPr lang="en-GB" sz="2400" dirty="0" smtClean="0">
                <a:latin typeface="Courier New Bold"/>
              </a:rPr>
              <a:t>(queue, </a:t>
            </a:r>
            <a:r>
              <a:rPr lang="en-GB" sz="2400" dirty="0" err="1" smtClean="0">
                <a:latin typeface="Courier New Bold"/>
              </a:rPr>
              <a:t>d_c</a:t>
            </a:r>
            <a:r>
              <a:rPr lang="en-GB" sz="2400" dirty="0" smtClean="0">
                <a:latin typeface="Courier New Bold"/>
              </a:rPr>
              <a:t>, </a:t>
            </a:r>
            <a:r>
              <a:rPr lang="en-GB" sz="2400" dirty="0" smtClean="0">
                <a:solidFill>
                  <a:schemeClr val="accent1"/>
                </a:solidFill>
                <a:latin typeface="Courier New Bold"/>
              </a:rPr>
              <a:t>CL_TRUE</a:t>
            </a:r>
            <a:r>
              <a:rPr lang="en-GB" sz="2400" dirty="0" smtClean="0">
                <a:latin typeface="Courier New Bold"/>
              </a:rPr>
              <a:t>,</a:t>
            </a:r>
          </a:p>
          <a:p>
            <a:pPr marL="619125" lvl="1" indent="0">
              <a:buNone/>
            </a:pPr>
            <a:r>
              <a:rPr lang="en-GB" sz="2400" dirty="0">
                <a:solidFill>
                  <a:schemeClr val="tx2">
                    <a:lumMod val="75000"/>
                  </a:schemeClr>
                </a:solidFill>
                <a:latin typeface="Courier New Bold"/>
              </a:rPr>
              <a:t>	</a:t>
            </a: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smtClean="0">
                <a:latin typeface="Courier New Bold"/>
              </a:rPr>
              <a:t>(</a:t>
            </a:r>
            <a:r>
              <a:rPr lang="en-GB" sz="2400" dirty="0" smtClean="0">
                <a:solidFill>
                  <a:schemeClr val="accent2"/>
                </a:solidFill>
                <a:latin typeface="Courier New Bold"/>
              </a:rPr>
              <a:t>float</a:t>
            </a:r>
            <a:r>
              <a:rPr lang="en-GB" sz="2400" dirty="0">
                <a:latin typeface="Courier New Bold"/>
              </a:rPr>
              <a:t>)*count, </a:t>
            </a:r>
            <a:r>
              <a:rPr lang="en-GB" sz="2400" dirty="0" err="1" smtClean="0">
                <a:latin typeface="Courier New Bold"/>
              </a:rPr>
              <a:t>h_c</a:t>
            </a:r>
            <a:r>
              <a:rPr lang="en-GB" sz="2400" dirty="0" smtClean="0">
                <a:latin typeface="Courier New Bold"/>
              </a:rPr>
              <a:t>, </a:t>
            </a:r>
          </a:p>
          <a:p>
            <a:pPr marL="457200" lvl="1" indent="0">
              <a:buNone/>
            </a:pPr>
            <a:r>
              <a:rPr lang="en-GB" sz="2400" dirty="0">
                <a:latin typeface="Courier New Bold"/>
              </a:rPr>
              <a:t>		</a:t>
            </a:r>
            <a:r>
              <a:rPr lang="en-GB" sz="2400" dirty="0" smtClean="0">
                <a:latin typeface="Courier New Bold"/>
              </a:rPr>
              <a:t>NULL, NULL</a:t>
            </a:r>
            <a:r>
              <a:rPr lang="en-GB" sz="2400" dirty="0">
                <a:latin typeface="Courier New Bold"/>
              </a:rPr>
              <a:t>, NULL);</a:t>
            </a:r>
            <a:endParaRPr lang="en-GB" sz="1600" dirty="0">
              <a:solidFill>
                <a:prstClr val="white"/>
              </a:solidFill>
              <a:latin typeface="Courier New Bold"/>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p>
          <a:p>
            <a:endParaRPr lang="en-GB" sz="2800" dirty="0" smtClean="0"/>
          </a:p>
          <a:p>
            <a:pPr marL="96838" lvl="1" indent="0" algn="ctr">
              <a:buNone/>
            </a:pPr>
            <a:r>
              <a:rPr lang="en-GB" sz="2200" dirty="0">
                <a:latin typeface="Courier New Bold"/>
              </a:rPr>
              <a:t>k</a:t>
            </a:r>
            <a:r>
              <a:rPr lang="en-GB" sz="2200" dirty="0" smtClean="0">
                <a:latin typeface="Courier New Bold"/>
              </a:rPr>
              <a:t>ernel = </a:t>
            </a:r>
            <a:r>
              <a:rPr lang="en-GB" sz="2200" dirty="0" err="1" smtClean="0">
                <a:solidFill>
                  <a:schemeClr val="tx2">
                    <a:lumMod val="75000"/>
                  </a:schemeClr>
                </a:solidFill>
                <a:latin typeface="Courier New Bold"/>
              </a:rPr>
              <a:t>clCreateKernel</a:t>
            </a:r>
            <a:r>
              <a:rPr lang="en-GB" sz="2200" dirty="0" smtClean="0">
                <a:latin typeface="Courier New Bold"/>
              </a:rPr>
              <a:t>(program, “</a:t>
            </a:r>
            <a:r>
              <a:rPr lang="en-GB" sz="2200" dirty="0" err="1" smtClean="0">
                <a:latin typeface="Courier New Bold"/>
              </a:rPr>
              <a:t>vadd</a:t>
            </a:r>
            <a:r>
              <a:rPr lang="en-GB" sz="2200" dirty="0" smtClean="0">
                <a:latin typeface="Courier New Bold"/>
              </a:rPr>
              <a:t>”, &amp;err);</a:t>
            </a:r>
          </a:p>
          <a:p>
            <a:pPr marL="457200" lvl="1" indent="0">
              <a:buNone/>
            </a:pPr>
            <a:endParaRPr lang="en-GB" dirty="0" smtClean="0">
              <a:latin typeface="Letter Gothic Std"/>
            </a:endParaRPr>
          </a:p>
          <a:p>
            <a:pPr marL="357188" indent="-357188"/>
            <a:r>
              <a:rPr lang="en-GB" sz="2800" dirty="0" smtClean="0"/>
              <a:t>Attach arguments of the kernel function “</a:t>
            </a:r>
            <a:r>
              <a:rPr lang="en-GB" sz="2800" dirty="0" err="1" smtClean="0"/>
              <a:t>vadd</a:t>
            </a:r>
            <a:r>
              <a:rPr lang="en-GB" sz="2800" dirty="0" smtClean="0"/>
              <a:t>” to memory objects:</a:t>
            </a:r>
          </a:p>
          <a:p>
            <a:pPr marL="457200" indent="-457200"/>
            <a:endParaRPr lang="en-GB" sz="2800" dirty="0" smtClean="0">
              <a:latin typeface="Courier New Bold"/>
            </a:endParaRPr>
          </a:p>
          <a:p>
            <a:pPr marL="96838" lvl="1" indent="0">
              <a:buNone/>
            </a:pPr>
            <a:r>
              <a:rPr lang="en-GB" sz="2000" dirty="0" smtClean="0">
                <a:latin typeface="Courier New Bold"/>
              </a:rPr>
              <a:t>err  = </a:t>
            </a:r>
            <a:r>
              <a:rPr lang="en-GB" sz="2000" dirty="0" err="1" smtClean="0">
                <a:solidFill>
                  <a:schemeClr val="tx2">
                    <a:lumMod val="75000"/>
                  </a:schemeClr>
                </a:solidFill>
                <a:latin typeface="Courier New Bold"/>
              </a:rPr>
              <a:t>clSetKernelArg</a:t>
            </a:r>
            <a:r>
              <a:rPr lang="en-GB" sz="2000" dirty="0" smtClean="0">
                <a:latin typeface="Courier New Bold"/>
              </a:rPr>
              <a:t>(kernel, 0,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smtClean="0">
                <a:latin typeface="Courier New Bold"/>
              </a:rPr>
              <a:t>), &amp;</a:t>
            </a:r>
            <a:r>
              <a:rPr lang="en-GB" sz="2000" dirty="0" err="1" smtClean="0">
                <a:latin typeface="Courier New Bold"/>
              </a:rPr>
              <a:t>d_a</a:t>
            </a:r>
            <a:r>
              <a:rPr lang="en-GB" sz="2000" dirty="0" smtClean="0">
                <a:latin typeface="Courier New Bold"/>
              </a:rPr>
              <a:t>);</a:t>
            </a: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1,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d_b</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2,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d_c</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3,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smtClean="0">
                <a:solidFill>
                  <a:schemeClr val="accent2"/>
                </a:solidFill>
                <a:latin typeface="Courier New Bold"/>
              </a:rPr>
              <a:t>unsigned </a:t>
            </a:r>
            <a:r>
              <a:rPr lang="en-GB" sz="2000" dirty="0" err="1" smtClean="0">
                <a:solidFill>
                  <a:schemeClr val="accent2"/>
                </a:solidFill>
                <a:latin typeface="Courier New Bold"/>
              </a:rPr>
              <a:t>int</a:t>
            </a:r>
            <a:r>
              <a:rPr lang="en-GB" sz="2000" dirty="0" smtClean="0">
                <a:latin typeface="Courier New Bold"/>
              </a:rPr>
              <a:t>), 				&amp;count);</a:t>
            </a:r>
            <a:endParaRPr lang="en-GB" sz="2000" dirty="0">
              <a:latin typeface="Courier New Bold"/>
            </a:endParaRPr>
          </a:p>
        </p:txBody>
      </p:sp>
    </p:spTree>
    <p:extLst>
      <p:ext uri="{BB962C8B-B14F-4D97-AF65-F5344CB8AC3E}">
        <p14:creationId xmlns:p14="http://schemas.microsoft.com/office/powerpoint/2010/main" val="17044472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host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operations):</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 </a:t>
            </a:r>
            <a:r>
              <a:rPr lang="en-GB" sz="2000" dirty="0" err="1" smtClean="0">
                <a:latin typeface="Courier New Bold"/>
              </a:rPr>
              <a:t>d_a</a:t>
            </a:r>
            <a:r>
              <a:rPr lang="en-GB" sz="2000" dirty="0" smtClean="0">
                <a:latin typeface="Courier New Bold"/>
              </a:rPr>
              <a:t>, CL_FALSE,</a:t>
            </a:r>
          </a:p>
          <a:p>
            <a:pPr marL="457200" lvl="1" indent="0">
              <a:buNone/>
            </a:pPr>
            <a:r>
              <a:rPr lang="en-GB" sz="2000" dirty="0" smtClean="0">
                <a:latin typeface="Courier New Bold"/>
              </a:rPr>
              <a:t>         0,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h_a</a:t>
            </a:r>
            <a:r>
              <a:rPr lang="en-GB" sz="2000" dirty="0" smtClean="0">
                <a:latin typeface="Courier New Bold"/>
              </a:rPr>
              <a:t>, 0, NULL, NULL);</a:t>
            </a:r>
          </a:p>
          <a:p>
            <a:pPr marL="457200" lvl="1" indent="0">
              <a:buNone/>
            </a:pPr>
            <a:r>
              <a:rPr lang="en-GB" sz="2000" dirty="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a:t>
            </a:r>
            <a:r>
              <a:rPr lang="en-GB" sz="2000" dirty="0">
                <a:latin typeface="Courier New Bold"/>
              </a:rPr>
              <a:t>, </a:t>
            </a:r>
            <a:r>
              <a:rPr lang="en-GB" sz="2000" dirty="0" err="1" smtClean="0">
                <a:latin typeface="Courier New Bold"/>
              </a:rPr>
              <a:t>d_b</a:t>
            </a:r>
            <a:r>
              <a:rPr lang="en-GB" sz="2000" dirty="0" smtClean="0">
                <a:latin typeface="Courier New Bold"/>
              </a:rPr>
              <a:t>, </a:t>
            </a:r>
            <a:r>
              <a:rPr lang="en-GB" sz="2000" dirty="0">
                <a:latin typeface="Courier New Bold"/>
              </a:rPr>
              <a:t>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smtClean="0">
                <a:latin typeface="Courier New Bold"/>
              </a:rPr>
              <a:t>h_b</a:t>
            </a:r>
            <a:r>
              <a:rPr lang="en-GB" sz="2000" dirty="0" smtClean="0">
                <a:latin typeface="Courier New Bold"/>
              </a:rPr>
              <a:t>, </a:t>
            </a:r>
            <a:r>
              <a:rPr lang="en-GB" sz="2000" dirty="0">
                <a:latin typeface="Courier New Bold"/>
              </a:rPr>
              <a:t>0, NULL, NULL</a:t>
            </a:r>
            <a:r>
              <a:rPr lang="en-GB" sz="2000" dirty="0" smtClean="0">
                <a:solidFill>
                  <a:prstClr val="white"/>
                </a:solidFill>
                <a:latin typeface="Letter Gothic Std"/>
              </a:rPr>
              <a:t>);</a:t>
            </a:r>
            <a:endParaRPr lang="en-GB" sz="2400" dirty="0" smtClean="0">
              <a:latin typeface="Letter Gothic Std"/>
            </a:endParaRPr>
          </a:p>
          <a:p>
            <a:pPr marL="357188" indent="-357188"/>
            <a:endParaRPr lang="en-GB" sz="2400" dirty="0" smtClean="0"/>
          </a:p>
          <a:p>
            <a:pPr marL="357188" indent="-357188"/>
            <a:r>
              <a:rPr lang="en-GB" sz="2400" dirty="0" err="1" smtClean="0"/>
              <a:t>Enqueue</a:t>
            </a:r>
            <a:r>
              <a:rPr lang="en-GB" sz="2400" dirty="0" smtClean="0"/>
              <a:t> the kernel for execution (note: in-order so OK):</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clEnqueueNDRangeKernel</a:t>
            </a:r>
            <a:r>
              <a:rPr lang="en-GB" sz="2000" dirty="0" smtClean="0">
                <a:latin typeface="Courier New Bold"/>
              </a:rPr>
              <a:t>(commands, kernel, 1,</a:t>
            </a:r>
          </a:p>
          <a:p>
            <a:pPr marL="457200" lvl="1" indent="0">
              <a:buNone/>
            </a:pPr>
            <a:r>
              <a:rPr lang="en-GB" sz="2000" dirty="0">
                <a:latin typeface="Courier New Bold"/>
              </a:rPr>
              <a:t> </a:t>
            </a:r>
            <a:r>
              <a:rPr lang="en-GB" sz="2000" dirty="0" smtClean="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are completed before the read can begin</a:t>
            </a:r>
            <a:r>
              <a:rPr lang="en-GB" sz="2400" dirty="0" smtClean="0"/>
              <a:t>.</a:t>
            </a:r>
          </a:p>
          <a:p>
            <a:pPr marL="357188" indent="-357188"/>
            <a:endParaRPr lang="en-GB" sz="2400" dirty="0" smtClean="0"/>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clEnqueueReadBuffer</a:t>
            </a:r>
            <a:r>
              <a:rPr lang="en-GB" sz="2000" dirty="0" smtClean="0">
                <a:latin typeface="Courier New Bold"/>
              </a:rPr>
              <a:t>(commands, </a:t>
            </a:r>
            <a:r>
              <a:rPr lang="en-GB" sz="2000" dirty="0" err="1" smtClean="0">
                <a:latin typeface="Courier New Bold"/>
              </a:rPr>
              <a:t>d_c</a:t>
            </a:r>
            <a:r>
              <a:rPr lang="en-GB" sz="2000" dirty="0" smtClean="0">
                <a:latin typeface="Courier New Bold"/>
              </a:rPr>
              <a:t>, </a:t>
            </a:r>
            <a:r>
              <a:rPr lang="en-GB" sz="2000" dirty="0" smtClean="0">
                <a:solidFill>
                  <a:schemeClr val="accent1"/>
                </a:solidFill>
                <a:latin typeface="Courier New Bold"/>
              </a:rPr>
              <a:t>CL_TRUE</a:t>
            </a:r>
            <a:r>
              <a:rPr lang="en-GB" sz="2000" dirty="0" smtClean="0">
                <a:latin typeface="Courier New Bold"/>
              </a:rPr>
              <a:t>,</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h_c</a:t>
            </a:r>
            <a:r>
              <a:rPr lang="en-GB" sz="2000" dirty="0" smtClean="0">
                <a:latin typeface="Courier New Bold"/>
              </a:rPr>
              <a:t>, 0, NULL, NULL);</a:t>
            </a:r>
          </a:p>
        </p:txBody>
      </p:sp>
    </p:spTree>
    <p:extLst>
      <p:ext uri="{BB962C8B-B14F-4D97-AF65-F5344CB8AC3E}">
        <p14:creationId xmlns:p14="http://schemas.microsoft.com/office/powerpoint/2010/main" val="20902130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smtClean="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p>
          <a:p>
            <a:pPr lvl="1">
              <a:lnSpc>
                <a:spcPct val="110000"/>
              </a:lnSpc>
            </a:pPr>
            <a:r>
              <a:rPr lang="en-GB" dirty="0"/>
              <a:t>There are some helper files which time the execution, output device information neatly and check </a:t>
            </a:r>
            <a:r>
              <a:rPr lang="en-GB" dirty="0" smtClean="0"/>
              <a:t>errors</a:t>
            </a:r>
            <a:r>
              <a:rPr lang="en-GB" dirty="0"/>
              <a: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4</a:t>
            </a:r>
            <a:endParaRPr lang="en-GB" dirty="0">
              <a:solidFill>
                <a:schemeClr val="tx1"/>
              </a:solidFill>
            </a:endParaRPr>
          </a:p>
        </p:txBody>
      </p:sp>
    </p:spTree>
    <p:extLst>
      <p:ext uri="{BB962C8B-B14F-4D97-AF65-F5344CB8AC3E}">
        <p14:creationId xmlns:p14="http://schemas.microsoft.com/office/powerpoint/2010/main" val="140293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platforms!</a:t>
            </a:r>
            <a:endParaRPr lang="en-US" dirty="0"/>
          </a:p>
        </p:txBody>
      </p:sp>
      <p:sp>
        <p:nvSpPr>
          <p:cNvPr id="3" name="Content Placeholder 2"/>
          <p:cNvSpPr>
            <a:spLocks noGrp="1"/>
          </p:cNvSpPr>
          <p:nvPr>
            <p:ph idx="1"/>
          </p:nvPr>
        </p:nvSpPr>
        <p:spPr/>
        <p:txBody>
          <a:bodyPr/>
          <a:lstStyle/>
          <a:p>
            <a:r>
              <a:rPr lang="en-US" dirty="0" err="1" smtClean="0"/>
              <a:t>OpenCL</a:t>
            </a:r>
            <a:r>
              <a:rPr lang="en-US" dirty="0" smtClean="0"/>
              <a:t> runs on many different platforms</a:t>
            </a:r>
          </a:p>
          <a:p>
            <a:r>
              <a:rPr lang="en-US" dirty="0" smtClean="0"/>
              <a:t>In order to co-ordinate which library each device uses, the runtime uses the ICD</a:t>
            </a:r>
          </a:p>
          <a:p>
            <a:r>
              <a:rPr lang="en-US" dirty="0" smtClean="0"/>
              <a:t>If you compile your code against a generic runtime, the ICD will load the correct platform runtime when required</a:t>
            </a:r>
          </a:p>
          <a:p>
            <a:r>
              <a:rPr lang="en-US" dirty="0" smtClean="0"/>
              <a:t>These runtimes are listed in the /</a:t>
            </a:r>
            <a:r>
              <a:rPr lang="en-US" dirty="0" err="1" smtClean="0"/>
              <a:t>etc</a:t>
            </a:r>
            <a:r>
              <a:rPr lang="en-US" dirty="0" smtClean="0"/>
              <a:t>/</a:t>
            </a:r>
            <a:r>
              <a:rPr lang="en-US" dirty="0" err="1" smtClean="0"/>
              <a:t>OpenCL</a:t>
            </a:r>
            <a:r>
              <a:rPr lang="en-US" dirty="0" smtClean="0"/>
              <a:t>/vendors directory</a:t>
            </a:r>
            <a:endParaRPr lang="en-US" dirty="0"/>
          </a:p>
        </p:txBody>
      </p:sp>
    </p:spTree>
    <p:extLst>
      <p:ext uri="{BB962C8B-B14F-4D97-AF65-F5344CB8AC3E}">
        <p14:creationId xmlns:p14="http://schemas.microsoft.com/office/powerpoint/2010/main" val="2193837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“ugly”</a:t>
            </a:r>
            <a:endParaRPr lang="en-GB" dirty="0"/>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a:t>
            </a:r>
            <a:r>
              <a:rPr lang="en-GB" dirty="0" smtClean="0"/>
              <a:t>verbose!)</a:t>
            </a:r>
            <a:r>
              <a:rPr lang="en-GB" dirty="0"/>
              <a:t>.</a:t>
            </a:r>
          </a:p>
          <a:p>
            <a:r>
              <a:rPr lang="en-GB" dirty="0"/>
              <a:t>But most of the host code is the same from one application to the next </a:t>
            </a:r>
            <a:r>
              <a:rPr lang="en-GB" dirty="0" smtClean="0"/>
              <a:t>– </a:t>
            </a:r>
            <a:r>
              <a:rPr lang="en-GB" dirty="0"/>
              <a:t>the re-use  makes the verbosity a non-issue.</a:t>
            </a:r>
          </a:p>
          <a:p>
            <a:r>
              <a:rPr lang="en-GB" dirty="0" smtClean="0"/>
              <a:t>You </a:t>
            </a:r>
            <a:r>
              <a:rPr lang="en-GB" dirty="0"/>
              <a:t>can package common API combinations into functions or even C++ </a:t>
            </a:r>
            <a:r>
              <a:rPr lang="en-GB" dirty="0" smtClean="0"/>
              <a:t>or Python classes </a:t>
            </a:r>
            <a:r>
              <a:rPr lang="en-GB" dirty="0"/>
              <a:t>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extLst>
      <p:ext uri="{BB962C8B-B14F-4D97-AF65-F5344CB8AC3E}">
        <p14:creationId xmlns:p14="http://schemas.microsoft.com/office/powerpoint/2010/main" val="2382878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p>
          <a:p>
            <a:pPr marL="457200" lvl="1" indent="0">
              <a:lnSpc>
                <a:spcPct val="110000"/>
              </a:lnSpc>
              <a:buNone/>
            </a:pPr>
            <a:r>
              <a:rPr lang="en-GB" dirty="0" smtClean="0">
                <a:solidFill>
                  <a:srgbClr val="738AC8"/>
                </a:solidFill>
                <a:latin typeface="Courier New Bold"/>
              </a:rPr>
              <a:t>#define __CL_ENABLE_EXCEPTIONS</a:t>
            </a:r>
          </a:p>
          <a:p>
            <a:pPr marL="457200" lvl="1" indent="0">
              <a:lnSpc>
                <a:spcPct val="110000"/>
              </a:lnSpc>
              <a:buNone/>
            </a:pPr>
            <a:endParaRPr lang="en-GB" dirty="0" smtClean="0">
              <a:latin typeface="Letter Gothic Std"/>
            </a:endParaRPr>
          </a:p>
          <a:p>
            <a:pPr marL="357188" indent="-357188">
              <a:lnSpc>
                <a:spcPct val="110000"/>
              </a:lnSpc>
            </a:pPr>
            <a:r>
              <a:rPr lang="en-GB" dirty="0" smtClean="0"/>
              <a:t>Include key header files … both standard and custom</a:t>
            </a:r>
          </a:p>
          <a:p>
            <a:pPr marL="457200" lvl="1" indent="0">
              <a:lnSpc>
                <a:spcPct val="110000"/>
              </a:lnSpc>
              <a:buNone/>
            </a:pPr>
            <a:r>
              <a:rPr lang="en-GB" sz="2600" dirty="0" smtClean="0">
                <a:solidFill>
                  <a:srgbClr val="738AC8"/>
                </a:solidFill>
                <a:latin typeface="Courier New Bold"/>
              </a:rPr>
              <a:t>#include &lt;CL/cl.hpp&gt;   // Khronos C++ Wrapper API</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cstdio</a:t>
            </a:r>
            <a:r>
              <a:rPr lang="en-GB" sz="2600" dirty="0" smtClean="0">
                <a:solidFill>
                  <a:srgbClr val="738AC8"/>
                </a:solidFill>
                <a:latin typeface="Courier New Bold"/>
              </a:rPr>
              <a:t>&gt;      // For C style </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iostream</a:t>
            </a:r>
            <a:r>
              <a:rPr lang="en-GB" sz="2600" dirty="0" smtClean="0">
                <a:solidFill>
                  <a:srgbClr val="738AC8"/>
                </a:solidFill>
                <a:latin typeface="Courier New Bold"/>
              </a:rPr>
              <a:t>&gt;    // For C++ style IO</a:t>
            </a:r>
          </a:p>
          <a:p>
            <a:pPr marL="457200" lvl="1" indent="0">
              <a:lnSpc>
                <a:spcPct val="110000"/>
              </a:lnSpc>
              <a:buNone/>
            </a:pPr>
            <a:r>
              <a:rPr lang="en-GB" sz="2600" dirty="0" smtClean="0">
                <a:solidFill>
                  <a:srgbClr val="738AC8"/>
                </a:solidFill>
                <a:latin typeface="Courier New Bold"/>
              </a:rPr>
              <a:t>#include &lt;vector&gt;      // For C++ vector types</a:t>
            </a:r>
          </a:p>
          <a:p>
            <a:pPr marL="457200" lvl="1" indent="0">
              <a:lnSpc>
                <a:spcPct val="110000"/>
              </a:lnSpc>
              <a:buNone/>
            </a:pPr>
            <a:endParaRPr lang="en-GB" dirty="0" smtClean="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smtClean="0">
                <a:solidFill>
                  <a:schemeClr val="accent1"/>
                </a:solidFill>
              </a:rPr>
              <a:t>For information about C++, see the appendix:</a:t>
            </a:r>
          </a:p>
          <a:p>
            <a:r>
              <a:rPr lang="en-GB" dirty="0" smtClean="0">
                <a:solidFill>
                  <a:schemeClr val="accent1"/>
                </a:solidFill>
              </a:rPr>
              <a:t>“C++ for C programmers”.</a:t>
            </a:r>
            <a:endParaRPr lang="en-GB" dirty="0">
              <a:solidFill>
                <a:schemeClr val="accent1"/>
              </a:solidFill>
            </a:endParaRPr>
          </a:p>
        </p:txBody>
      </p:sp>
    </p:spTree>
    <p:extLst>
      <p:ext uri="{BB962C8B-B14F-4D97-AF65-F5344CB8AC3E}">
        <p14:creationId xmlns:p14="http://schemas.microsoft.com/office/powerpoint/2010/main" val="29846816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smtClean="0">
                <a:solidFill>
                  <a:schemeClr val="tx1">
                    <a:lumMod val="85000"/>
                  </a:schemeClr>
                </a:solidFill>
                <a:latin typeface="Courier"/>
              </a:rPr>
              <a:t>// Create buffers</a:t>
            </a:r>
          </a:p>
          <a:p>
            <a:pPr marL="0" indent="0">
              <a:buNone/>
            </a:pPr>
            <a:r>
              <a:rPr lang="en-GB" sz="1600" b="1" dirty="0" smtClean="0">
                <a:solidFill>
                  <a:schemeClr val="tx1">
                    <a:lumMod val="85000"/>
                  </a:schemeClr>
                </a:solidFill>
                <a:latin typeface="Courier"/>
              </a:rPr>
              <a:t>// True indicates CL_MEM_READ_ONLY</a:t>
            </a:r>
          </a:p>
          <a:p>
            <a:pPr marL="0" indent="0">
              <a:buNone/>
            </a:pPr>
            <a:r>
              <a:rPr lang="en-GB" sz="1600" b="1" dirty="0" smtClean="0">
                <a:solidFill>
                  <a:schemeClr val="tx1">
                    <a:lumMod val="85000"/>
                  </a:schemeClr>
                </a:solidFill>
                <a:latin typeface="Courier"/>
              </a:rPr>
              <a:t>// False indicates CL_MEM_READ_WRITE</a:t>
            </a:r>
          </a:p>
          <a:p>
            <a:pPr marL="800100" lvl="2" indent="0">
              <a:buNone/>
            </a:pPr>
            <a:endParaRPr lang="en-GB" sz="800" b="1" dirty="0">
              <a:solidFill>
                <a:schemeClr val="tx1">
                  <a:lumMod val="85000"/>
                </a:schemeClr>
              </a:solidFill>
              <a:latin typeface="Courier"/>
            </a:endParaRPr>
          </a:p>
          <a:p>
            <a:pPr marL="0" indent="0">
              <a:buNone/>
            </a:pPr>
            <a:r>
              <a:rPr lang="en-GB" sz="1600" b="1" dirty="0" err="1" smtClean="0">
                <a:latin typeface="Courier"/>
              </a:rPr>
              <a:t>d_a</a:t>
            </a:r>
            <a:r>
              <a:rPr lang="en-GB" sz="1600" b="1" dirty="0" smtClean="0">
                <a:latin typeface="Courier"/>
              </a:rPr>
              <a:t> = </a:t>
            </a:r>
            <a:r>
              <a:rPr lang="en-US" sz="1600" b="1" dirty="0" smtClean="0">
                <a:latin typeface="Courier"/>
              </a:rPr>
              <a:t>cl</a:t>
            </a:r>
            <a:r>
              <a:rPr lang="en-US" sz="1600" b="1" dirty="0">
                <a:latin typeface="Courier"/>
              </a:rPr>
              <a:t>::</a:t>
            </a:r>
            <a:r>
              <a:rPr lang="en-GB" sz="1600" b="1" dirty="0" smtClean="0">
                <a:solidFill>
                  <a:srgbClr val="34411B"/>
                </a:solidFill>
                <a:latin typeface="Courier"/>
              </a:rPr>
              <a:t>Buffer</a:t>
            </a:r>
            <a:r>
              <a:rPr lang="en-GB" sz="1600" b="1" dirty="0">
                <a:latin typeface="Courier"/>
              </a:rPr>
              <a:t>(context</a:t>
            </a:r>
            <a:r>
              <a:rPr lang="en-GB" sz="1600" b="1" dirty="0" smtClean="0">
                <a:latin typeface="Courier"/>
              </a:rPr>
              <a:t>, </a:t>
            </a:r>
            <a:br>
              <a:rPr lang="en-GB" sz="1600" b="1" dirty="0" smtClean="0">
                <a:latin typeface="Courier"/>
              </a:rPr>
            </a:br>
            <a:r>
              <a:rPr lang="en-GB" sz="1600" b="1" dirty="0" smtClean="0">
                <a:latin typeface="Courier"/>
              </a:rPr>
              <a:t>        </a:t>
            </a:r>
            <a:r>
              <a:rPr lang="en-GB" sz="1600" b="1" dirty="0" err="1" smtClean="0">
                <a:latin typeface="Courier"/>
              </a:rPr>
              <a:t>h_a.begin</a:t>
            </a:r>
            <a:r>
              <a:rPr lang="en-GB" sz="1600" b="1" dirty="0" smtClean="0">
                <a:latin typeface="Courier"/>
              </a:rPr>
              <a:t>(), </a:t>
            </a:r>
            <a:r>
              <a:rPr lang="en-GB" sz="1600" b="1" dirty="0" err="1" smtClean="0">
                <a:latin typeface="Courier"/>
              </a:rPr>
              <a:t>h_a.end</a:t>
            </a:r>
            <a:r>
              <a:rPr lang="en-GB" sz="1600" b="1" dirty="0" smtClean="0">
                <a:latin typeface="Courier"/>
              </a:rPr>
              <a:t>(), </a:t>
            </a:r>
            <a:r>
              <a:rPr lang="en-GB" sz="1600" b="1" dirty="0" smtClean="0">
                <a:solidFill>
                  <a:schemeClr val="accent1"/>
                </a:solidFill>
                <a:latin typeface="Courier"/>
              </a:rPr>
              <a:t>true</a:t>
            </a:r>
            <a:r>
              <a:rPr lang="en-GB" sz="1600" b="1" dirty="0" smtClean="0">
                <a:latin typeface="Courier"/>
              </a:rPr>
              <a:t>);</a:t>
            </a:r>
          </a:p>
          <a:p>
            <a:pPr marL="800100" lvl="2" indent="0">
              <a:buNone/>
            </a:pPr>
            <a:endParaRPr lang="en-GB" sz="800" b="1" dirty="0">
              <a:latin typeface="Courier"/>
            </a:endParaRPr>
          </a:p>
          <a:p>
            <a:pPr marL="0" indent="0">
              <a:buNone/>
            </a:pPr>
            <a:r>
              <a:rPr lang="en-GB" sz="1600" b="1" dirty="0" err="1" smtClean="0">
                <a:latin typeface="Courier"/>
              </a:rPr>
              <a:t>d_b</a:t>
            </a:r>
            <a:r>
              <a:rPr lang="en-GB" sz="1600" b="1" dirty="0" smtClean="0">
                <a:latin typeface="Courier"/>
              </a:rPr>
              <a:t> </a:t>
            </a:r>
            <a:r>
              <a:rPr lang="en-GB" sz="1600" b="1" dirty="0">
                <a:latin typeface="Courier"/>
              </a:rPr>
              <a:t>=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smtClean="0">
                <a:latin typeface="Courier"/>
              </a:rPr>
              <a:t>h_b.begin</a:t>
            </a:r>
            <a:r>
              <a:rPr lang="en-GB" sz="1600" b="1" dirty="0">
                <a:latin typeface="Courier"/>
              </a:rPr>
              <a:t>(), </a:t>
            </a:r>
            <a:r>
              <a:rPr lang="en-GB" sz="1600" b="1" dirty="0" err="1" smtClean="0">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a:t>
            </a:r>
            <a:r>
              <a:rPr lang="en-US" sz="1600" b="1" dirty="0" smtClean="0">
                <a:latin typeface="Courier"/>
              </a:rPr>
              <a:t>= </a:t>
            </a:r>
            <a:r>
              <a:rPr lang="en-US" sz="1600" b="1" dirty="0">
                <a:latin typeface="Courier"/>
              </a:rPr>
              <a:t>cl::Buffer(context</a:t>
            </a:r>
            <a:r>
              <a:rPr lang="en-US" sz="1600" b="1" dirty="0" smtClean="0">
                <a:latin typeface="Courier"/>
              </a:rPr>
              <a:t>,</a:t>
            </a:r>
            <a:br>
              <a:rPr lang="en-US" sz="1600" b="1" dirty="0" smtClean="0">
                <a:latin typeface="Courier"/>
              </a:rPr>
            </a:br>
            <a:r>
              <a:rPr lang="en-US" sz="1600" b="1" dirty="0" smtClean="0">
                <a:latin typeface="Courier"/>
              </a:rPr>
              <a:t>        CL_MEM_READ_WRITE</a:t>
            </a:r>
            <a:r>
              <a:rPr lang="en-US" sz="1600" b="1" dirty="0">
                <a:latin typeface="Courier"/>
              </a:rPr>
              <a:t>, </a:t>
            </a:r>
            <a:r>
              <a:rPr lang="en-US" sz="1600" b="1" dirty="0" smtClean="0">
                <a:latin typeface="Courier"/>
              </a:rPr>
              <a:t> </a:t>
            </a:r>
            <a:br>
              <a:rPr lang="en-US" sz="1600" b="1" dirty="0" smtClean="0">
                <a:latin typeface="Courier"/>
              </a:rPr>
            </a:br>
            <a:r>
              <a:rPr lang="en-US" sz="1600" b="1" dirty="0" smtClean="0">
                <a:latin typeface="Courier"/>
              </a:rPr>
              <a:t>        </a:t>
            </a:r>
            <a:r>
              <a:rPr lang="en-US" sz="1600" b="1" dirty="0" err="1" smtClean="0">
                <a:latin typeface="Courier"/>
              </a:rPr>
              <a:t>sizeof</a:t>
            </a:r>
            <a:r>
              <a:rPr lang="en-US" sz="1600" b="1" dirty="0" smtClean="0">
                <a:latin typeface="Courier"/>
              </a:rPr>
              <a:t>(float</a:t>
            </a:r>
            <a:r>
              <a:rPr lang="en-US" sz="1600" b="1" dirty="0">
                <a:latin typeface="Courier"/>
              </a:rPr>
              <a:t>) * LENGTH</a:t>
            </a:r>
            <a:r>
              <a:rPr lang="en-US" sz="1600" b="1" dirty="0" smtClean="0">
                <a:latin typeface="Courier"/>
              </a:rPr>
              <a:t>);</a:t>
            </a: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a:t>
            </a:r>
            <a:r>
              <a:rPr lang="en-GB" sz="1600" b="1" dirty="0" err="1" smtClean="0">
                <a:solidFill>
                  <a:schemeClr val="tx1">
                    <a:lumMod val="85000"/>
                  </a:schemeClr>
                </a:solidFill>
                <a:latin typeface="Courier"/>
              </a:rPr>
              <a:t>Enqueue</a:t>
            </a:r>
            <a:r>
              <a:rPr lang="en-GB" sz="1600" b="1" dirty="0" smtClean="0">
                <a:solidFill>
                  <a:schemeClr val="tx1">
                    <a:lumMod val="85000"/>
                  </a:schemeClr>
                </a:solidFill>
                <a:latin typeface="Courier"/>
              </a:rPr>
              <a:t> the kernel</a:t>
            </a:r>
            <a:endParaRPr lang="en-GB" sz="1600" b="1" dirty="0">
              <a:solidFill>
                <a:schemeClr val="tx1">
                  <a:lumMod val="85000"/>
                </a:schemeClr>
              </a:solidFill>
              <a:latin typeface="Courier"/>
            </a:endParaRPr>
          </a:p>
          <a:p>
            <a:pPr marL="0" indent="0">
              <a:buNone/>
            </a:pPr>
            <a:r>
              <a:rPr lang="en-GB" sz="1600" b="1" dirty="0" err="1" smtClean="0">
                <a:latin typeface="Courier"/>
              </a:rPr>
              <a:t>vadd</a:t>
            </a:r>
            <a:r>
              <a:rPr lang="en-GB" sz="1600" b="1" dirty="0" smtClean="0">
                <a:latin typeface="Courier"/>
              </a:rPr>
              <a:t>(</a:t>
            </a:r>
            <a:r>
              <a:rPr lang="en-US" sz="1600" b="1" dirty="0">
                <a:latin typeface="Courier"/>
              </a:rPr>
              <a:t>cl::</a:t>
            </a:r>
            <a:r>
              <a:rPr lang="en-GB" sz="1600" b="1" dirty="0" err="1" smtClean="0">
                <a:solidFill>
                  <a:srgbClr val="34411B"/>
                </a:solidFill>
                <a:latin typeface="Courier"/>
              </a:rPr>
              <a:t>EnqueueArgs</a:t>
            </a:r>
            <a:r>
              <a:rPr lang="en-GB" sz="1600" b="1" dirty="0" smtClean="0">
                <a:latin typeface="Courier"/>
              </a:rPr>
              <a:t>(</a:t>
            </a:r>
          </a:p>
          <a:p>
            <a:pPr marL="0" indent="0">
              <a:buNone/>
            </a:pPr>
            <a:r>
              <a:rPr lang="en-GB" sz="1600" b="1" dirty="0">
                <a:latin typeface="Courier"/>
              </a:rPr>
              <a:t> </a:t>
            </a:r>
            <a:r>
              <a:rPr lang="en-GB" sz="1600" b="1" dirty="0" smtClean="0">
                <a:latin typeface="Courier"/>
              </a:rPr>
              <a:t>               queue</a:t>
            </a:r>
            <a:r>
              <a:rPr lang="en-GB" sz="1600" b="1" dirty="0" smtClean="0">
                <a:solidFill>
                  <a:schemeClr val="accent3"/>
                </a:solidFill>
                <a:latin typeface="Courier"/>
              </a:rPr>
              <a:t>, </a:t>
            </a:r>
          </a:p>
          <a:p>
            <a:pPr marL="0" indent="0">
              <a:buNone/>
            </a:pPr>
            <a:r>
              <a:rPr lang="en-GB" sz="1600" b="1" dirty="0">
                <a:solidFill>
                  <a:schemeClr val="accent3"/>
                </a:solidFill>
                <a:latin typeface="Courier"/>
              </a:rPr>
              <a:t> </a:t>
            </a:r>
            <a:r>
              <a:rPr lang="en-GB" sz="1600" b="1" dirty="0" smtClean="0">
                <a:solidFill>
                  <a:schemeClr val="accent3"/>
                </a:solidFill>
                <a:latin typeface="Courier"/>
              </a:rPr>
              <a:t>               </a:t>
            </a:r>
            <a:r>
              <a:rPr lang="en-US" sz="1600" b="1" dirty="0" smtClean="0">
                <a:latin typeface="Courier"/>
              </a:rPr>
              <a:t>cl</a:t>
            </a:r>
            <a:r>
              <a:rPr lang="en-US" sz="1600" b="1" dirty="0">
                <a:latin typeface="Courier"/>
              </a:rPr>
              <a:t>::</a:t>
            </a:r>
            <a:r>
              <a:rPr lang="en-GB" sz="1600" b="1" dirty="0" err="1" smtClean="0">
                <a:solidFill>
                  <a:srgbClr val="34411B"/>
                </a:solidFill>
                <a:latin typeface="Courier"/>
              </a:rPr>
              <a:t>NDRange</a:t>
            </a:r>
            <a:r>
              <a:rPr lang="en-GB" sz="1600" b="1" dirty="0" smtClean="0">
                <a:latin typeface="Courier"/>
              </a:rPr>
              <a:t>(count)),</a:t>
            </a:r>
          </a:p>
          <a:p>
            <a:pPr marL="0" indent="0">
              <a:buNone/>
            </a:pPr>
            <a:r>
              <a:rPr lang="en-GB" sz="1600" b="1" dirty="0" smtClean="0">
                <a:latin typeface="Courier"/>
              </a:rPr>
              <a:t>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 count);</a:t>
            </a:r>
          </a:p>
          <a:p>
            <a:pPr marL="800100" lvl="2" indent="0">
              <a:buNone/>
            </a:pPr>
            <a:endParaRPr lang="en-GB" sz="800" b="1" dirty="0">
              <a:latin typeface="Courier"/>
            </a:endParaRPr>
          </a:p>
          <a:p>
            <a:pPr marL="0" indent="0">
              <a:buNone/>
            </a:pPr>
            <a:r>
              <a:rPr lang="en-US" sz="1600" b="1" dirty="0">
                <a:latin typeface="Courier"/>
              </a:rPr>
              <a:t>cl::</a:t>
            </a:r>
            <a:r>
              <a:rPr lang="en-GB" sz="1600" b="1" dirty="0" smtClean="0">
                <a:solidFill>
                  <a:srgbClr val="34411B"/>
                </a:solidFill>
                <a:latin typeface="Courier"/>
              </a:rPr>
              <a:t>copy</a:t>
            </a:r>
            <a:r>
              <a:rPr lang="en-GB" sz="1600" b="1" dirty="0" smtClean="0">
                <a:latin typeface="Courier"/>
              </a:rPr>
              <a:t>(queue, </a:t>
            </a:r>
            <a:br>
              <a:rPr lang="en-GB" sz="1600" b="1" dirty="0" smtClean="0">
                <a:latin typeface="Courier"/>
              </a:rPr>
            </a:br>
            <a:r>
              <a:rPr lang="en-GB" sz="1600" b="1" dirty="0" smtClean="0">
                <a:latin typeface="Courier"/>
              </a:rPr>
              <a:t>      </a:t>
            </a:r>
            <a:r>
              <a:rPr lang="en-GB" sz="1600" b="1" dirty="0" err="1" smtClean="0">
                <a:latin typeface="Courier"/>
              </a:rPr>
              <a:t>d_c</a:t>
            </a:r>
            <a:r>
              <a:rPr lang="en-GB" sz="1600" b="1" dirty="0" smtClean="0">
                <a:latin typeface="Courier"/>
              </a:rPr>
              <a:t>, </a:t>
            </a:r>
            <a:r>
              <a:rPr lang="en-GB" sz="1600" b="1" dirty="0" err="1" smtClean="0">
                <a:latin typeface="Courier"/>
              </a:rPr>
              <a:t>h_c.begin</a:t>
            </a:r>
            <a:r>
              <a:rPr lang="en-GB" sz="1600" b="1" dirty="0" smtClean="0">
                <a:latin typeface="Courier"/>
              </a:rPr>
              <a:t>(), </a:t>
            </a:r>
            <a:r>
              <a:rPr lang="en-GB" sz="1600" b="1" dirty="0" err="1" smtClean="0">
                <a:latin typeface="Courier"/>
              </a:rPr>
              <a:t>h_c.end</a:t>
            </a:r>
            <a:r>
              <a:rPr lang="en-GB" sz="1600" b="1" dirty="0" smtClean="0">
                <a:latin typeface="Courier"/>
              </a:rPr>
              <a:t>());</a:t>
            </a: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smtClean="0">
                <a:latin typeface="Courier"/>
              </a:rPr>
              <a:t>std</a:t>
            </a:r>
            <a:r>
              <a:rPr lang="en-GB" sz="1600" b="1" dirty="0" smtClean="0">
                <a:latin typeface="Courier"/>
              </a:rPr>
              <a:t>::vector&lt;</a:t>
            </a:r>
            <a:r>
              <a:rPr lang="en-GB" sz="1600" b="1" dirty="0" smtClean="0">
                <a:solidFill>
                  <a:schemeClr val="accent2"/>
                </a:solidFill>
                <a:latin typeface="Courier"/>
              </a:rPr>
              <a:t>float</a:t>
            </a:r>
            <a:r>
              <a:rPr lang="en-GB" sz="1600" b="1" dirty="0" smtClean="0">
                <a:latin typeface="Courier"/>
              </a:rPr>
              <a:t>&gt;</a:t>
            </a:r>
          </a:p>
          <a:p>
            <a:pPr marL="0" indent="0">
              <a:buNone/>
            </a:pPr>
            <a:r>
              <a:rPr lang="en-GB" sz="1600" b="1" dirty="0">
                <a:latin typeface="Courier"/>
              </a:rPr>
              <a:t> </a:t>
            </a:r>
            <a:r>
              <a:rPr lang="en-GB" sz="1600" b="1" dirty="0" smtClean="0">
                <a:latin typeface="Courier"/>
              </a:rPr>
              <a:t> </a:t>
            </a:r>
            <a:r>
              <a:rPr lang="en-GB" sz="1600" b="1" dirty="0" err="1" smtClean="0">
                <a:latin typeface="Courier"/>
              </a:rPr>
              <a:t>h_a</a:t>
            </a:r>
            <a:r>
              <a:rPr lang="en-GB" sz="1600" b="1" dirty="0" smtClean="0">
                <a:latin typeface="Courier"/>
              </a:rPr>
              <a:t>(N), </a:t>
            </a:r>
            <a:r>
              <a:rPr lang="en-GB" sz="1600" b="1" dirty="0" err="1" smtClean="0">
                <a:latin typeface="Courier"/>
              </a:rPr>
              <a:t>h_b</a:t>
            </a:r>
            <a:r>
              <a:rPr lang="en-GB" sz="1600" b="1" dirty="0" smtClean="0">
                <a:latin typeface="Courier"/>
              </a:rPr>
              <a:t>(N), </a:t>
            </a:r>
            <a:r>
              <a:rPr lang="en-GB" sz="1600" b="1" dirty="0" err="1" smtClean="0">
                <a:latin typeface="Courier"/>
              </a:rPr>
              <a:t>h_c</a:t>
            </a:r>
            <a:r>
              <a:rPr lang="en-GB" sz="1600" b="1" dirty="0" smtClean="0">
                <a:latin typeface="Courier"/>
              </a:rPr>
              <a:t>(N);</a:t>
            </a:r>
          </a:p>
          <a:p>
            <a:pPr marL="0" indent="0">
              <a:buNone/>
            </a:pPr>
            <a:r>
              <a:rPr lang="en-GB" sz="1600" b="1" dirty="0" smtClean="0">
                <a:solidFill>
                  <a:schemeClr val="tx1">
                    <a:lumMod val="85000"/>
                  </a:schemeClr>
                </a:solidFill>
                <a:latin typeface="Courier"/>
              </a:rPr>
              <a:t>// initialize host vectors…</a:t>
            </a:r>
          </a:p>
          <a:p>
            <a:pPr marL="0" indent="0">
              <a:buNone/>
            </a:pPr>
            <a:endParaRPr lang="en-GB" sz="1600" b="1" dirty="0" smtClean="0">
              <a:solidFill>
                <a:schemeClr val="tx1">
                  <a:lumMod val="85000"/>
                </a:schemeClr>
              </a:solidFill>
              <a:latin typeface="Courier"/>
            </a:endParaRPr>
          </a:p>
          <a:p>
            <a:pPr marL="0" indent="0">
              <a:buNone/>
            </a:pPr>
            <a:r>
              <a:rPr lang="en-US" sz="1600" b="1" dirty="0">
                <a:latin typeface="Courier"/>
              </a:rPr>
              <a:t>cl::</a:t>
            </a:r>
            <a:r>
              <a:rPr lang="en-GB" sz="1600" b="1" dirty="0" smtClean="0">
                <a:solidFill>
                  <a:srgbClr val="34411B"/>
                </a:solidFill>
                <a:latin typeface="Courier"/>
              </a:rPr>
              <a:t>Buffer </a:t>
            </a:r>
            <a:r>
              <a:rPr lang="en-GB" sz="1600" b="1" dirty="0" err="1" smtClean="0">
                <a:latin typeface="Courier"/>
              </a:rPr>
              <a:t>d_a</a:t>
            </a:r>
            <a:r>
              <a:rPr lang="en-GB" sz="1600" b="1" dirty="0" smtClean="0">
                <a:latin typeface="Courier"/>
              </a:rPr>
              <a:t>, </a:t>
            </a:r>
            <a:r>
              <a:rPr lang="en-GB" sz="1600" b="1" dirty="0" err="1" smtClean="0">
                <a:latin typeface="Courier"/>
              </a:rPr>
              <a:t>d_b</a:t>
            </a:r>
            <a:r>
              <a:rPr lang="en-GB" sz="1600" b="1" dirty="0" smtClean="0">
                <a:latin typeface="Courier"/>
              </a:rPr>
              <a:t>, </a:t>
            </a:r>
            <a:r>
              <a:rPr lang="en-GB" sz="1600" b="1" dirty="0" err="1" smtClean="0">
                <a:latin typeface="Courier"/>
              </a:rPr>
              <a:t>d_c</a:t>
            </a:r>
            <a:r>
              <a:rPr lang="en-GB" sz="1600" b="1" dirty="0" smtClean="0">
                <a:latin typeface="Courier"/>
              </a:rPr>
              <a:t>;</a:t>
            </a:r>
          </a:p>
          <a:p>
            <a:pPr marL="800100" lvl="2" indent="0">
              <a:buNone/>
            </a:pPr>
            <a:endParaRPr lang="en-GB" sz="800" b="1" dirty="0" smtClean="0">
              <a:latin typeface="Courier"/>
            </a:endParaRPr>
          </a:p>
          <a:p>
            <a:pPr marL="0" indent="0">
              <a:buNone/>
            </a:pPr>
            <a:r>
              <a:rPr lang="en-US" sz="1600" b="1" dirty="0">
                <a:latin typeface="Courier"/>
              </a:rPr>
              <a:t>cl::</a:t>
            </a:r>
            <a:r>
              <a:rPr lang="en-GB" sz="1600" b="1" dirty="0" smtClean="0">
                <a:solidFill>
                  <a:srgbClr val="34411B"/>
                </a:solidFill>
                <a:latin typeface="Courier"/>
              </a:rPr>
              <a:t>Context </a:t>
            </a:r>
            <a:r>
              <a:rPr lang="en-GB" sz="1600" b="1" dirty="0" smtClean="0">
                <a:latin typeface="Courier"/>
              </a:rPr>
              <a:t> context( </a:t>
            </a:r>
            <a:br>
              <a:rPr lang="en-GB" sz="1600" b="1" dirty="0" smtClean="0">
                <a:latin typeface="Courier"/>
              </a:rPr>
            </a:br>
            <a:r>
              <a:rPr lang="en-GB" sz="1600" b="1" dirty="0" smtClean="0">
                <a:latin typeface="Courier"/>
              </a:rPr>
              <a:t>   CL_DEVICE_TYPE_DEFAULT);</a:t>
            </a:r>
            <a:r>
              <a:rPr lang="en-GB" sz="1600" b="1" dirty="0" smtClean="0">
                <a:solidFill>
                  <a:srgbClr val="34411B"/>
                </a:solidFill>
                <a:latin typeface="Courier"/>
              </a:rPr>
              <a:t/>
            </a:r>
            <a:br>
              <a:rPr lang="en-GB" sz="1600" b="1" dirty="0" smtClean="0">
                <a:solidFill>
                  <a:srgbClr val="34411B"/>
                </a:solidFill>
                <a:latin typeface="Courier"/>
              </a:rPr>
            </a:br>
            <a:endParaRPr lang="en-GB" sz="1600" b="1" dirty="0" smtClean="0">
              <a:solidFill>
                <a:srgbClr val="34411B"/>
              </a:solidFill>
              <a:latin typeface="Courier"/>
            </a:endParaRPr>
          </a:p>
          <a:p>
            <a:pPr marL="0" indent="0">
              <a:buNone/>
            </a:pPr>
            <a:r>
              <a:rPr lang="en-US" sz="1600" b="1" dirty="0" smtClean="0">
                <a:latin typeface="Courier"/>
              </a:rPr>
              <a:t>cl</a:t>
            </a:r>
            <a:r>
              <a:rPr lang="en-US" sz="1600" b="1" dirty="0">
                <a:latin typeface="Courier"/>
              </a:rPr>
              <a:t>::</a:t>
            </a:r>
            <a:r>
              <a:rPr lang="en-GB" sz="1600" b="1" dirty="0" err="1" smtClean="0">
                <a:solidFill>
                  <a:srgbClr val="34411B"/>
                </a:solidFill>
                <a:latin typeface="Courier"/>
              </a:rPr>
              <a:t>CommandQueue</a:t>
            </a:r>
            <a:r>
              <a:rPr lang="en-GB" sz="1600" b="1" dirty="0" smtClean="0">
                <a:solidFill>
                  <a:schemeClr val="accent3"/>
                </a:solidFill>
                <a:latin typeface="Courier"/>
              </a:rPr>
              <a:t> </a:t>
            </a:r>
            <a:br>
              <a:rPr lang="en-GB" sz="1600" b="1" dirty="0" smtClean="0">
                <a:solidFill>
                  <a:schemeClr val="accent3"/>
                </a:solidFill>
                <a:latin typeface="Courier"/>
              </a:rPr>
            </a:br>
            <a:r>
              <a:rPr lang="en-GB" sz="1600" b="1" dirty="0" smtClean="0">
                <a:solidFill>
                  <a:schemeClr val="accent3"/>
                </a:solidFill>
                <a:latin typeface="Courier"/>
              </a:rPr>
              <a:t>   </a:t>
            </a:r>
            <a:r>
              <a:rPr lang="en-GB" sz="1600" b="1" dirty="0" smtClean="0">
                <a:latin typeface="Courier"/>
              </a:rPr>
              <a:t>queue(context);</a:t>
            </a:r>
            <a:endParaRPr lang="en-GB" sz="1600" b="1" dirty="0">
              <a:latin typeface="Courier"/>
            </a:endParaRPr>
          </a:p>
          <a:p>
            <a:pPr marL="400050" lvl="1" indent="0">
              <a:buNone/>
            </a:pPr>
            <a:endParaRPr lang="en-GB" sz="1200" b="1" dirty="0">
              <a:latin typeface="Courier"/>
            </a:endParaRPr>
          </a:p>
          <a:p>
            <a:pPr marL="0" indent="0">
              <a:buNone/>
            </a:pPr>
            <a:r>
              <a:rPr lang="en-US" sz="1600" b="1" dirty="0">
                <a:latin typeface="Courier"/>
              </a:rPr>
              <a:t>cl::</a:t>
            </a:r>
            <a:r>
              <a:rPr lang="en-GB" sz="1600" b="1" dirty="0" smtClean="0">
                <a:solidFill>
                  <a:srgbClr val="34411B"/>
                </a:solidFill>
                <a:latin typeface="Courier"/>
              </a:rPr>
              <a:t>Program</a:t>
            </a:r>
            <a:r>
              <a:rPr lang="en-GB" sz="1600" b="1" dirty="0" smtClean="0">
                <a:latin typeface="Courier"/>
              </a:rPr>
              <a:t>  program(</a:t>
            </a:r>
          </a:p>
          <a:p>
            <a:pPr marL="0" indent="0">
              <a:buNone/>
            </a:pPr>
            <a:r>
              <a:rPr lang="en-GB" sz="1600" b="1" dirty="0">
                <a:latin typeface="Courier"/>
              </a:rPr>
              <a:t> </a:t>
            </a:r>
            <a:r>
              <a:rPr lang="en-GB" sz="1600" b="1" dirty="0" smtClean="0">
                <a:latin typeface="Courier"/>
              </a:rPr>
              <a:t> context,</a:t>
            </a:r>
          </a:p>
          <a:p>
            <a:pPr marL="0" indent="0">
              <a:buNone/>
            </a:pPr>
            <a:r>
              <a:rPr lang="en-GB" sz="1600" b="1" dirty="0">
                <a:latin typeface="Courier"/>
              </a:rPr>
              <a:t> </a:t>
            </a:r>
            <a:r>
              <a:rPr lang="en-GB" sz="1600" b="1" dirty="0" smtClean="0">
                <a:latin typeface="Courier"/>
              </a:rPr>
              <a:t> </a:t>
            </a:r>
            <a:r>
              <a:rPr lang="en-GB" sz="1600" b="1" dirty="0" err="1" smtClean="0">
                <a:solidFill>
                  <a:schemeClr val="tx2">
                    <a:lumMod val="75000"/>
                  </a:schemeClr>
                </a:solidFill>
                <a:latin typeface="Courier"/>
              </a:rPr>
              <a:t>loadprogram</a:t>
            </a:r>
            <a:r>
              <a:rPr lang="en-GB" sz="1600" b="1" dirty="0" smtClean="0">
                <a:latin typeface="Courier"/>
              </a:rPr>
              <a:t>(“vadd.cl”),</a:t>
            </a:r>
            <a:r>
              <a:rPr lang="en-GB" sz="1600" b="1" dirty="0" smtClean="0">
                <a:solidFill>
                  <a:schemeClr val="accent1"/>
                </a:solidFill>
                <a:latin typeface="Courier"/>
              </a:rPr>
              <a:t> </a:t>
            </a:r>
          </a:p>
          <a:p>
            <a:pPr marL="0" indent="0">
              <a:buNone/>
            </a:pPr>
            <a:r>
              <a:rPr lang="en-GB" sz="1600" b="1" dirty="0" smtClean="0">
                <a:solidFill>
                  <a:schemeClr val="accent1"/>
                </a:solidFill>
                <a:latin typeface="Courier"/>
              </a:rPr>
              <a:t>  true</a:t>
            </a:r>
            <a:r>
              <a:rPr lang="en-GB" sz="1600" b="1" dirty="0" smtClean="0">
                <a:latin typeface="Courier"/>
              </a:rPr>
              <a:t>);</a:t>
            </a:r>
          </a:p>
          <a:p>
            <a:pPr marL="800100" lvl="2" indent="0">
              <a:buNone/>
            </a:pPr>
            <a:endParaRPr lang="en-GB" sz="800" b="1" dirty="0" smtClean="0">
              <a:latin typeface="Courier"/>
            </a:endParaRPr>
          </a:p>
          <a:p>
            <a:pPr marL="0" indent="0">
              <a:buNone/>
            </a:pPr>
            <a:r>
              <a:rPr lang="en-GB" sz="1600" b="1" dirty="0" smtClean="0">
                <a:solidFill>
                  <a:schemeClr val="tx1">
                    <a:lumMod val="85000"/>
                  </a:schemeClr>
                </a:solidFill>
                <a:latin typeface="Courier"/>
              </a:rPr>
              <a:t>// Create the kernel </a:t>
            </a:r>
            <a:r>
              <a:rPr lang="en-GB" sz="1600" b="1" dirty="0" err="1" smtClean="0">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smtClean="0">
                <a:solidFill>
                  <a:srgbClr val="34411B"/>
                </a:solidFill>
                <a:latin typeface="Courier"/>
              </a:rPr>
              <a:t>make_kernel</a:t>
            </a:r>
            <a:r>
              <a:rPr lang="en-GB" sz="1600" b="1" dirty="0" smtClean="0">
                <a:solidFill>
                  <a:srgbClr val="34411B"/>
                </a:solidFill>
                <a:latin typeface="Courier"/>
              </a:rPr>
              <a:t>&lt;</a:t>
            </a:r>
            <a:r>
              <a:rPr lang="en-US" sz="1600" b="1" dirty="0">
                <a:latin typeface="Courier"/>
              </a:rPr>
              <a:t>cl::</a:t>
            </a:r>
            <a:r>
              <a:rPr lang="en-GB" sz="1600" b="1" dirty="0" smtClean="0">
                <a:solidFill>
                  <a:srgbClr val="34411B"/>
                </a:solidFill>
                <a:latin typeface="Courier"/>
              </a:rPr>
              <a:t>Buffer,</a:t>
            </a:r>
            <a:br>
              <a:rPr lang="en-GB" sz="1600" b="1" dirty="0" smtClean="0">
                <a:solidFill>
                  <a:srgbClr val="34411B"/>
                </a:solidFill>
                <a:latin typeface="Courier"/>
              </a:rPr>
            </a:br>
            <a:r>
              <a:rPr lang="en-US" sz="1600" b="1" dirty="0" smtClean="0">
                <a:latin typeface="Courier"/>
              </a:rPr>
              <a:t> </a:t>
            </a:r>
            <a:r>
              <a:rPr lang="en-US" sz="1600" b="1" dirty="0">
                <a:latin typeface="Courier"/>
              </a:rPr>
              <a:t>cl::</a:t>
            </a:r>
            <a:r>
              <a:rPr lang="en-GB" sz="1600" b="1" dirty="0" smtClean="0">
                <a:solidFill>
                  <a:srgbClr val="34411B"/>
                </a:solidFill>
                <a:latin typeface="Courier"/>
              </a:rPr>
              <a:t>Buffer,</a:t>
            </a:r>
            <a:r>
              <a:rPr lang="en-US" sz="1600" b="1" dirty="0">
                <a:latin typeface="Courier"/>
              </a:rPr>
              <a:t> cl::</a:t>
            </a:r>
            <a:r>
              <a:rPr lang="en-GB" sz="1600" b="1" dirty="0" smtClean="0">
                <a:solidFill>
                  <a:srgbClr val="34411B"/>
                </a:solidFill>
                <a:latin typeface="Courier"/>
              </a:rPr>
              <a:t>Buffer, </a:t>
            </a:r>
            <a:r>
              <a:rPr lang="en-GB" sz="1600" b="1" dirty="0" err="1" smtClean="0">
                <a:solidFill>
                  <a:srgbClr val="34411B"/>
                </a:solidFill>
                <a:latin typeface="Courier"/>
              </a:rPr>
              <a:t>int</a:t>
            </a:r>
            <a:r>
              <a:rPr lang="en-GB" sz="1600" b="1" dirty="0" smtClean="0">
                <a:latin typeface="Courier"/>
              </a:rPr>
              <a:t>&gt;  </a:t>
            </a:r>
          </a:p>
          <a:p>
            <a:pPr marL="0" indent="0">
              <a:buNone/>
            </a:pPr>
            <a:r>
              <a:rPr lang="en-GB" sz="1600" b="1" dirty="0" smtClean="0">
                <a:latin typeface="Courier"/>
              </a:rPr>
              <a:t> </a:t>
            </a:r>
            <a:r>
              <a:rPr lang="en-GB" sz="1600" b="1" dirty="0" err="1" smtClean="0">
                <a:latin typeface="Courier"/>
              </a:rPr>
              <a:t>vadd</a:t>
            </a:r>
            <a:r>
              <a:rPr lang="en-GB" sz="1600" b="1" dirty="0" smtClean="0">
                <a:latin typeface="Courier"/>
              </a:rPr>
              <a:t>(program, “</a:t>
            </a:r>
            <a:r>
              <a:rPr lang="en-GB" sz="1600" b="1" dirty="0" err="1" smtClean="0">
                <a:latin typeface="Courier"/>
              </a:rPr>
              <a:t>vadd</a:t>
            </a:r>
            <a:r>
              <a:rPr lang="en-GB" sz="1600" b="1" dirty="0" smtClean="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45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This is the API definition:</a:t>
            </a:r>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p>
          <a:p>
            <a:pPr lvl="1">
              <a:lnSpc>
                <a:spcPct val="110000"/>
              </a:lnSpc>
            </a:pPr>
            <a:r>
              <a:rPr lang="en-GB" dirty="0" smtClean="0"/>
              <a:t>You must specify a true or false here</a:t>
            </a:r>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default false</a:t>
            </a:r>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p>
          <a:p>
            <a:pPr lvl="1">
              <a:lnSpc>
                <a:spcPct val="110000"/>
              </a:lnSpc>
            </a:pPr>
            <a:r>
              <a:rPr lang="en-GB" dirty="0" smtClean="0"/>
              <a:t>If you specify </a:t>
            </a:r>
            <a:r>
              <a:rPr lang="en-GB" dirty="0" smtClean="0">
                <a:solidFill>
                  <a:schemeClr val="accent6"/>
                </a:solidFill>
              </a:rPr>
              <a:t>true</a:t>
            </a:r>
            <a:r>
              <a:rPr lang="en-GB" dirty="0" smtClean="0"/>
              <a:t>:</a:t>
            </a:r>
          </a:p>
          <a:p>
            <a:pPr lvl="2">
              <a:lnSpc>
                <a:spcPct val="110000"/>
              </a:lnSpc>
            </a:pPr>
            <a:r>
              <a:rPr lang="en-GB" dirty="0" smtClean="0"/>
              <a:t>The memory specified by the iterators must be </a:t>
            </a:r>
            <a:r>
              <a:rPr lang="en-GB" dirty="0" smtClean="0">
                <a:solidFill>
                  <a:schemeClr val="accent1"/>
                </a:solidFill>
              </a:rPr>
              <a:t>contiguous</a:t>
            </a: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p>
          <a:p>
            <a:pPr lvl="2">
              <a:lnSpc>
                <a:spcPct val="110000"/>
              </a:lnSpc>
            </a:pPr>
            <a:r>
              <a:rPr lang="en-GB" dirty="0" smtClean="0"/>
              <a:t>The array </a:t>
            </a:r>
            <a:r>
              <a:rPr lang="en-GB" b="1" dirty="0" smtClean="0">
                <a:solidFill>
                  <a:schemeClr val="accent6"/>
                </a:solidFill>
              </a:rPr>
              <a:t>is not </a:t>
            </a:r>
            <a:r>
              <a:rPr lang="en-GB" dirty="0" smtClean="0"/>
              <a:t>copied to device memory</a:t>
            </a:r>
          </a:p>
          <a:p>
            <a:pPr>
              <a:lnSpc>
                <a:spcPct val="110000"/>
              </a:lnSpc>
            </a:pPr>
            <a:r>
              <a:rPr lang="en-GB" dirty="0" smtClean="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p>
          <a:p>
            <a:pPr lvl="1"/>
            <a:r>
              <a:rPr lang="en-GB" dirty="0" smtClean="0"/>
              <a:t>This is a blocking call</a:t>
            </a:r>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 python library by Andreas </a:t>
            </a:r>
            <a:r>
              <a:rPr lang="en-GB" dirty="0" err="1" smtClean="0"/>
              <a:t>Klockner</a:t>
            </a:r>
            <a:r>
              <a:rPr lang="en-GB" dirty="0" smtClean="0"/>
              <a:t> from University of Illinois at Urbana-Champaign</a:t>
            </a:r>
          </a:p>
          <a:p>
            <a:r>
              <a:rPr lang="en-GB" dirty="0"/>
              <a:t>This interface is dramatically easier to work with</a:t>
            </a:r>
            <a:r>
              <a:rPr lang="en-GB" baseline="30000" dirty="0"/>
              <a:t>1</a:t>
            </a:r>
          </a:p>
          <a:p>
            <a:r>
              <a:rPr lang="en-GB" dirty="0" smtClean="0"/>
              <a:t>Key features:</a:t>
            </a:r>
          </a:p>
          <a:p>
            <a:pPr lvl="1"/>
            <a:r>
              <a:rPr lang="en-GB" dirty="0" smtClean="0"/>
              <a:t>Helper functions to choose platform/device at runtime</a:t>
            </a:r>
          </a:p>
          <a:p>
            <a:pPr lvl="1"/>
            <a:r>
              <a:rPr lang="en-GB" dirty="0" err="1" smtClean="0"/>
              <a:t>getInfo</a:t>
            </a:r>
            <a:r>
              <a:rPr lang="en-GB" dirty="0" smtClean="0"/>
              <a:t>() methods are class attributes – no need to call the method itself</a:t>
            </a:r>
          </a:p>
          <a:p>
            <a:pPr lvl="1"/>
            <a:r>
              <a:rPr lang="en-GB" dirty="0" smtClean="0"/>
              <a:t>Call a kernel as a method</a:t>
            </a:r>
          </a:p>
          <a:p>
            <a:pPr lvl="1"/>
            <a:r>
              <a:rPr lang="en-GB" dirty="0" smtClean="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extLst>
      <p:ext uri="{BB962C8B-B14F-4D97-AF65-F5344CB8AC3E}">
        <p14:creationId xmlns:p14="http://schemas.microsoft.com/office/powerpoint/2010/main" val="9988788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pyopencl</a:t>
            </a:r>
            <a:r>
              <a:rPr lang="en-GB" dirty="0" smtClean="0">
                <a:latin typeface="Courier New Bold"/>
              </a:rPr>
              <a:t> </a:t>
            </a:r>
            <a:r>
              <a:rPr lang="en-GB" dirty="0" smtClean="0">
                <a:solidFill>
                  <a:schemeClr val="accent2"/>
                </a:solidFill>
                <a:latin typeface="Courier New Bold"/>
              </a:rPr>
              <a:t>as</a:t>
            </a:r>
            <a:r>
              <a:rPr lang="en-GB" dirty="0" smtClean="0">
                <a:latin typeface="Courier New Bold"/>
              </a:rPr>
              <a:t> cl</a:t>
            </a:r>
          </a:p>
          <a:p>
            <a:r>
              <a:rPr lang="en-GB" dirty="0" smtClean="0"/>
              <a:t>Import </a:t>
            </a:r>
            <a:r>
              <a:rPr lang="en-GB" dirty="0" err="1" smtClean="0"/>
              <a:t>numpy</a:t>
            </a:r>
            <a:r>
              <a:rPr lang="en-GB" dirty="0" smtClean="0"/>
              <a:t> to use arrays etc.</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numpy</a:t>
            </a:r>
            <a:endParaRPr lang="en-GB" dirty="0">
              <a:latin typeface="Courier New Bold"/>
            </a:endParaRPr>
          </a:p>
          <a:p>
            <a:r>
              <a:rPr lang="en-GB" dirty="0" smtClean="0"/>
              <a:t>Some of the examples use a helper library to print out some information</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smtClean="0">
                <a:latin typeface="Courier New Bold"/>
              </a:rPr>
              <a:t>N = 1024</a:t>
            </a:r>
          </a:p>
          <a:p>
            <a:pPr marL="0" indent="0">
              <a:buNone/>
            </a:pPr>
            <a:r>
              <a:rPr lang="en-GB" sz="1400" b="1" dirty="0" smtClean="0">
                <a:solidFill>
                  <a:schemeClr val="tx1">
                    <a:lumMod val="85000"/>
                  </a:schemeClr>
                </a:solidFill>
                <a:latin typeface="Courier New Bold"/>
              </a:rPr>
              <a:t># create context, queue and program</a:t>
            </a:r>
          </a:p>
          <a:p>
            <a:pPr marL="0" indent="0">
              <a:buNone/>
            </a:pPr>
            <a:r>
              <a:rPr lang="en-GB" sz="1400" b="1" dirty="0" smtClean="0">
                <a:latin typeface="Courier New Bold"/>
              </a:rPr>
              <a:t>context = </a:t>
            </a:r>
            <a:r>
              <a:rPr lang="en-GB" sz="1400" b="1" dirty="0" err="1" smtClean="0">
                <a:solidFill>
                  <a:schemeClr val="accent3"/>
                </a:solidFill>
                <a:latin typeface="Courier New Bold"/>
              </a:rPr>
              <a:t>cl.create_some_context</a:t>
            </a:r>
            <a:r>
              <a:rPr lang="en-GB" sz="1400" b="1" dirty="0" smtClean="0">
                <a:latin typeface="Courier New Bold"/>
              </a:rPr>
              <a:t>()</a:t>
            </a:r>
          </a:p>
          <a:p>
            <a:pPr marL="0" indent="0">
              <a:buNone/>
            </a:pPr>
            <a:r>
              <a:rPr lang="en-GB" sz="1400" b="1" dirty="0" smtClean="0">
                <a:latin typeface="Courier New Bold"/>
              </a:rPr>
              <a:t>queue = </a:t>
            </a:r>
            <a:r>
              <a:rPr lang="en-GB" sz="1400" b="1" dirty="0" err="1" smtClean="0">
                <a:solidFill>
                  <a:schemeClr val="accent3"/>
                </a:solidFill>
                <a:latin typeface="Courier New Bold"/>
              </a:rPr>
              <a:t>cl.CommandQueue</a:t>
            </a:r>
            <a:r>
              <a:rPr lang="en-GB" sz="1400" b="1" dirty="0" smtClean="0">
                <a:latin typeface="Courier New Bold"/>
              </a:rPr>
              <a:t>(context)</a:t>
            </a:r>
          </a:p>
          <a:p>
            <a:pPr marL="0" indent="0">
              <a:buNone/>
            </a:pPr>
            <a:r>
              <a:rPr lang="en-GB" sz="1400" b="1" dirty="0" err="1">
                <a:latin typeface="Courier New Bold"/>
              </a:rPr>
              <a:t>k</a:t>
            </a:r>
            <a:r>
              <a:rPr lang="en-GB" sz="1400" b="1" dirty="0" err="1" smtClean="0">
                <a:latin typeface="Courier New Bold"/>
              </a:rPr>
              <a:t>ernelsource</a:t>
            </a:r>
            <a:r>
              <a:rPr lang="en-GB" sz="1400" b="1" dirty="0" smtClean="0">
                <a:latin typeface="Courier New Bold"/>
              </a:rPr>
              <a:t> = </a:t>
            </a:r>
            <a:r>
              <a:rPr lang="en-GB" sz="1400" b="1" dirty="0" smtClean="0">
                <a:solidFill>
                  <a:schemeClr val="accent1"/>
                </a:solidFill>
                <a:latin typeface="Courier New Bold"/>
              </a:rPr>
              <a:t>open</a:t>
            </a:r>
            <a:r>
              <a:rPr lang="en-GB" sz="1400" b="1" dirty="0" smtClean="0">
                <a:latin typeface="Courier New Bold"/>
              </a:rPr>
              <a:t>(‘vadd.cl’).read()</a:t>
            </a:r>
          </a:p>
          <a:p>
            <a:pPr marL="0" indent="0">
              <a:buNone/>
            </a:pPr>
            <a:r>
              <a:rPr lang="en-GB" sz="1400" b="1" dirty="0" smtClean="0">
                <a:latin typeface="Courier New Bold"/>
              </a:rPr>
              <a:t>program = </a:t>
            </a:r>
            <a:r>
              <a:rPr lang="en-GB" sz="1400" b="1" dirty="0" err="1" smtClean="0">
                <a:solidFill>
                  <a:schemeClr val="accent3"/>
                </a:solidFill>
                <a:latin typeface="Courier New Bold"/>
              </a:rPr>
              <a:t>cl.Program</a:t>
            </a:r>
            <a:r>
              <a:rPr lang="en-GB" sz="1400" b="1" dirty="0" smtClean="0">
                <a:latin typeface="Courier New Bold"/>
              </a:rPr>
              <a:t>(context, </a:t>
            </a:r>
            <a:r>
              <a:rPr lang="en-GB" sz="1400" b="1" dirty="0" err="1" smtClean="0">
                <a:latin typeface="Courier New Bold"/>
              </a:rPr>
              <a:t>kernelsource</a:t>
            </a:r>
            <a:r>
              <a:rPr lang="en-GB" sz="1400" b="1" dirty="0" smtClean="0">
                <a:latin typeface="Courier New Bold"/>
              </a:rPr>
              <a:t>).</a:t>
            </a:r>
            <a:r>
              <a:rPr lang="en-GB" sz="1400" b="1" dirty="0" smtClean="0">
                <a:solidFill>
                  <a:schemeClr val="accent3"/>
                </a:solidFill>
                <a:latin typeface="Courier New Bold"/>
              </a:rPr>
              <a:t>build</a:t>
            </a:r>
            <a:r>
              <a:rPr lang="en-GB" sz="1400" b="1" dirty="0" smtClean="0">
                <a:latin typeface="Courier New Bold"/>
              </a:rPr>
              <a:t>()</a:t>
            </a:r>
          </a:p>
          <a:p>
            <a:pPr marL="0" indent="0">
              <a:buNone/>
            </a:pPr>
            <a:endParaRPr lang="en-GB" sz="1400" b="1" dirty="0" smtClean="0">
              <a:latin typeface="Courier New Bold"/>
            </a:endParaRPr>
          </a:p>
          <a:p>
            <a:pPr marL="0" indent="0">
              <a:buNone/>
            </a:pPr>
            <a:r>
              <a:rPr lang="en-GB" sz="1400" b="1" dirty="0" smtClean="0">
                <a:solidFill>
                  <a:schemeClr val="tx1">
                    <a:lumMod val="85000"/>
                  </a:schemeClr>
                </a:solidFill>
                <a:latin typeface="Courier New Bold"/>
              </a:rPr>
              <a:t># create host arrays</a:t>
            </a:r>
          </a:p>
          <a:p>
            <a:pPr marL="0" indent="0">
              <a:buNone/>
            </a:pPr>
            <a:r>
              <a:rPr lang="en-GB" sz="1400" b="1" dirty="0" err="1" smtClean="0">
                <a:latin typeface="Courier New Bold"/>
              </a:rPr>
              <a:t>h_a</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h_b</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h_c</a:t>
            </a:r>
            <a:r>
              <a:rPr lang="en-GB" sz="1400" b="1" dirty="0" smtClean="0">
                <a:latin typeface="Courier New Bold"/>
              </a:rPr>
              <a:t> = </a:t>
            </a:r>
            <a:r>
              <a:rPr lang="en-GB" sz="1400" b="1" dirty="0" err="1" smtClean="0">
                <a:solidFill>
                  <a:schemeClr val="accent2"/>
                </a:solidFill>
                <a:latin typeface="Courier New Bold"/>
              </a:rPr>
              <a:t>numpy.empty</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create device buffers</a:t>
            </a:r>
          </a:p>
          <a:p>
            <a:pPr marL="0" indent="0">
              <a:buNone/>
            </a:pPr>
            <a:r>
              <a:rPr lang="en-GB" sz="1400" b="1" dirty="0" smtClean="0">
                <a:latin typeface="Courier New Bold"/>
              </a:rPr>
              <a:t>mf = </a:t>
            </a:r>
            <a:r>
              <a:rPr lang="en-GB" sz="1400" b="1" dirty="0" err="1" smtClean="0">
                <a:solidFill>
                  <a:schemeClr val="accent3"/>
                </a:solidFill>
                <a:latin typeface="Courier New Bold"/>
              </a:rPr>
              <a:t>cl.mem_flags</a:t>
            </a:r>
            <a:endParaRPr lang="en-GB" sz="1400" b="1" dirty="0" smtClean="0">
              <a:solidFill>
                <a:schemeClr val="accent3"/>
              </a:solidFill>
              <a:latin typeface="Courier New Bold"/>
            </a:endParaRPr>
          </a:p>
          <a:p>
            <a:pPr marL="0" indent="0">
              <a:buNone/>
            </a:pPr>
            <a:r>
              <a:rPr lang="en-GB" sz="1400" b="1" dirty="0" err="1" smtClean="0">
                <a:latin typeface="Courier New Bold"/>
              </a:rPr>
              <a:t>d_a</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solidFill>
                  <a:schemeClr val="accent1"/>
                </a:solidFill>
                <a:latin typeface="Courier New Bold"/>
              </a:rPr>
              <a:t> </a:t>
            </a:r>
            <a:r>
              <a:rPr lang="en-GB" sz="1400" b="1" dirty="0" smtClean="0">
                <a:latin typeface="Courier New Bold"/>
              </a:rPr>
              <a:t>| </a:t>
            </a:r>
            <a:r>
              <a:rPr lang="en-GB" sz="1400" b="1" dirty="0" err="1" smtClean="0">
                <a:latin typeface="Courier New Bold"/>
              </a:rPr>
              <a:t>mf.</a:t>
            </a:r>
            <a:r>
              <a:rPr lang="en-GB" sz="1400" b="1" dirty="0" err="1" smtClean="0">
                <a:solidFill>
                  <a:schemeClr val="accent1"/>
                </a:solidFill>
                <a:latin typeface="Courier New Bold"/>
              </a:rPr>
              <a:t>COPY_HOST_PTR</a:t>
            </a:r>
            <a:r>
              <a:rPr lang="en-GB" sz="1400" b="1" dirty="0" smtClean="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h_a</a:t>
            </a:r>
            <a:r>
              <a:rPr lang="en-GB" sz="1400" b="1" dirty="0" smtClean="0">
                <a:latin typeface="Courier New Bold"/>
              </a:rPr>
              <a:t>)</a:t>
            </a:r>
          </a:p>
          <a:p>
            <a:pPr marL="0" indent="0">
              <a:buNone/>
            </a:pPr>
            <a:r>
              <a:rPr lang="en-GB" sz="1400" b="1" dirty="0" err="1" smtClean="0">
                <a:latin typeface="Courier New Bold"/>
              </a:rPr>
              <a:t>d_b</a:t>
            </a:r>
            <a:r>
              <a:rPr lang="en-GB" sz="1400" b="1" dirty="0" smtClean="0">
                <a:latin typeface="Courier New Bold"/>
              </a:rPr>
              <a:t> </a:t>
            </a:r>
            <a:r>
              <a:rPr lang="en-GB" sz="1400" b="1" dirty="0">
                <a:latin typeface="Courier New Bold"/>
              </a:rPr>
              <a:t>=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h_b</a:t>
            </a:r>
            <a:r>
              <a:rPr lang="en-GB" sz="1400" b="1" dirty="0" smtClean="0">
                <a:latin typeface="Courier New Bold"/>
              </a:rPr>
              <a:t>)</a:t>
            </a:r>
          </a:p>
          <a:p>
            <a:pPr marL="0" indent="0">
              <a:buNone/>
            </a:pPr>
            <a:r>
              <a:rPr lang="en-GB" sz="1400" b="1" dirty="0" err="1">
                <a:latin typeface="Courier New Bold"/>
              </a:rPr>
              <a:t>d</a:t>
            </a:r>
            <a:r>
              <a:rPr lang="en-GB" sz="1400" b="1" dirty="0" err="1" smtClean="0">
                <a:latin typeface="Courier New Bold"/>
              </a:rPr>
              <a:t>_c</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WRITE_ONLY</a:t>
            </a:r>
            <a:r>
              <a:rPr lang="en-GB" sz="1400" b="1" dirty="0" smtClean="0">
                <a:latin typeface="Courier New Bold"/>
              </a:rPr>
              <a:t>, </a:t>
            </a:r>
            <a:r>
              <a:rPr lang="en-GB" sz="1400" b="1" dirty="0" err="1" smtClean="0">
                <a:latin typeface="Courier New Bold"/>
              </a:rPr>
              <a:t>h_c.</a:t>
            </a:r>
            <a:r>
              <a:rPr lang="en-GB" sz="1400" b="1" dirty="0" err="1" smtClean="0">
                <a:solidFill>
                  <a:schemeClr val="accent2"/>
                </a:solidFill>
                <a:latin typeface="Courier New Bold"/>
              </a:rPr>
              <a:t>nbytes</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run kernel</a:t>
            </a:r>
          </a:p>
          <a:p>
            <a:pPr marL="0" indent="0">
              <a:buNone/>
            </a:pPr>
            <a:r>
              <a:rPr lang="en-GB" sz="1400" b="1" dirty="0" err="1" smtClean="0">
                <a:solidFill>
                  <a:schemeClr val="tx1">
                    <a:lumMod val="85000"/>
                  </a:schemeClr>
                </a:solidFill>
                <a:latin typeface="Courier New Bold"/>
              </a:rPr>
              <a:t>vadd</a:t>
            </a:r>
            <a:r>
              <a:rPr lang="en-GB" sz="1400" b="1" dirty="0" smtClean="0">
                <a:solidFill>
                  <a:schemeClr val="tx1">
                    <a:lumMod val="85000"/>
                  </a:schemeClr>
                </a:solidFill>
                <a:latin typeface="Courier New Bold"/>
              </a:rPr>
              <a:t> = </a:t>
            </a:r>
            <a:r>
              <a:rPr lang="en-GB" sz="1400" b="1" dirty="0" err="1" smtClean="0">
                <a:solidFill>
                  <a:schemeClr val="tx1">
                    <a:lumMod val="85000"/>
                  </a:schemeClr>
                </a:solidFill>
                <a:latin typeface="Courier New Bold"/>
              </a:rPr>
              <a:t>program.vadd</a:t>
            </a:r>
            <a:endParaRPr lang="en-GB" sz="1400" b="1" dirty="0" smtClean="0">
              <a:solidFill>
                <a:schemeClr val="tx1">
                  <a:lumMod val="85000"/>
                </a:schemeClr>
              </a:solidFill>
              <a:latin typeface="Courier New Bold"/>
            </a:endParaRPr>
          </a:p>
          <a:p>
            <a:pPr marL="0" indent="0">
              <a:buNone/>
            </a:pPr>
            <a:r>
              <a:rPr lang="en-GB" sz="1400" b="1" dirty="0" err="1" smtClean="0">
                <a:solidFill>
                  <a:schemeClr val="tx1">
                    <a:lumMod val="85000"/>
                  </a:schemeClr>
                </a:solidFill>
                <a:latin typeface="Courier New Bold"/>
              </a:rPr>
              <a:t>vadd.set_scalar_arg_dtypes</a:t>
            </a:r>
            <a:r>
              <a:rPr lang="en-GB" sz="1400" b="1" dirty="0" smtClean="0">
                <a:solidFill>
                  <a:schemeClr val="tx1">
                    <a:lumMod val="85000"/>
                  </a:schemeClr>
                </a:solidFill>
                <a:latin typeface="Courier New Bold"/>
              </a:rPr>
              <a:t>([None, None, None, numpy.uint32])</a:t>
            </a:r>
          </a:p>
          <a:p>
            <a:pPr marL="0" indent="0">
              <a:buNone/>
            </a:pPr>
            <a:r>
              <a:rPr lang="en-GB" sz="1400" b="1" dirty="0" err="1" smtClean="0">
                <a:latin typeface="Courier New Bold"/>
              </a:rPr>
              <a:t>vadd</a:t>
            </a:r>
            <a:r>
              <a:rPr lang="en-GB" sz="1400" b="1" dirty="0" smtClean="0">
                <a:latin typeface="Courier New Bold"/>
              </a:rPr>
              <a:t>(queue, </a:t>
            </a:r>
            <a:r>
              <a:rPr lang="en-GB" sz="1400" b="1" dirty="0" err="1" smtClean="0">
                <a:latin typeface="Courier New Bold"/>
              </a:rPr>
              <a:t>h_a.</a:t>
            </a:r>
            <a:r>
              <a:rPr lang="en-GB" sz="1400" b="1" dirty="0" err="1" smtClean="0">
                <a:solidFill>
                  <a:schemeClr val="accent2"/>
                </a:solidFill>
                <a:latin typeface="Courier New Bold"/>
              </a:rPr>
              <a:t>shape</a:t>
            </a:r>
            <a:r>
              <a:rPr lang="en-GB" sz="1400" b="1" dirty="0" smtClean="0">
                <a:latin typeface="Courier New Bold"/>
              </a:rPr>
              <a:t>, </a:t>
            </a:r>
            <a:r>
              <a:rPr lang="en-GB" sz="1400" b="1" dirty="0" smtClean="0">
                <a:solidFill>
                  <a:schemeClr val="tx2">
                    <a:lumMod val="75000"/>
                  </a:schemeClr>
                </a:solidFill>
                <a:latin typeface="Courier New Bold"/>
              </a:rPr>
              <a:t>None</a:t>
            </a:r>
            <a:r>
              <a:rPr lang="en-GB" sz="1400" b="1" dirty="0" smtClean="0">
                <a:latin typeface="Courier New Bold"/>
              </a:rPr>
              <a:t>, </a:t>
            </a:r>
            <a:r>
              <a:rPr lang="en-GB" sz="1400" b="1" dirty="0" err="1" smtClean="0">
                <a:latin typeface="Courier New Bold"/>
              </a:rPr>
              <a:t>d_a</a:t>
            </a:r>
            <a:r>
              <a:rPr lang="en-GB" sz="1400" b="1" dirty="0" smtClean="0">
                <a:latin typeface="Courier New Bold"/>
              </a:rPr>
              <a:t>, </a:t>
            </a:r>
            <a:r>
              <a:rPr lang="en-GB" sz="1400" b="1" dirty="0" err="1" smtClean="0">
                <a:latin typeface="Courier New Bold"/>
              </a:rPr>
              <a:t>d_b</a:t>
            </a:r>
            <a:r>
              <a:rPr lang="en-GB" sz="1400" b="1" dirty="0" smtClean="0">
                <a:latin typeface="Courier New Bold"/>
              </a:rPr>
              <a:t>, </a:t>
            </a:r>
            <a:r>
              <a:rPr lang="en-GB" sz="1400" b="1" dirty="0" err="1" smtClean="0">
                <a:latin typeface="Courier New Bold"/>
              </a:rPr>
              <a:t>d_c</a:t>
            </a:r>
            <a:r>
              <a:rPr lang="en-GB" sz="1400" b="1" dirty="0" smtClean="0">
                <a:latin typeface="Courier New Bold"/>
              </a:rPr>
              <a:t>, N)</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return results</a:t>
            </a:r>
          </a:p>
          <a:p>
            <a:pPr marL="0" indent="0">
              <a:buNone/>
            </a:pPr>
            <a:r>
              <a:rPr lang="en-GB" sz="1400" b="1" dirty="0" err="1" smtClean="0">
                <a:solidFill>
                  <a:schemeClr val="accent3"/>
                </a:solidFill>
                <a:latin typeface="Courier New Bold"/>
              </a:rPr>
              <a:t>cl.enqueue_copy</a:t>
            </a:r>
            <a:r>
              <a:rPr lang="en-GB" sz="1400" b="1" dirty="0" smtClean="0">
                <a:latin typeface="Courier New Bold"/>
              </a:rPr>
              <a:t>(queue, </a:t>
            </a:r>
            <a:r>
              <a:rPr lang="en-GB" sz="1400" b="1" dirty="0" err="1" smtClean="0">
                <a:latin typeface="Courier New Bold"/>
              </a:rPr>
              <a:t>h_c</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a:latin typeface="Courier New Bold"/>
            </a:endParaRPr>
          </a:p>
          <a:p>
            <a:pPr marL="0" indent="0">
              <a:buNone/>
            </a:pPr>
            <a:endParaRPr lang="en-GB" sz="1400" b="1" dirty="0" smtClean="0">
              <a:latin typeface="Courier New Bold"/>
            </a:endParaRPr>
          </a:p>
        </p:txBody>
      </p:sp>
    </p:spTree>
    <p:extLst>
      <p:ext uri="{BB962C8B-B14F-4D97-AF65-F5344CB8AC3E}">
        <p14:creationId xmlns:p14="http://schemas.microsoft.com/office/powerpoint/2010/main" val="21987433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smtClean="0"/>
              <a:t>Exercise 3: Running the </a:t>
            </a:r>
            <a:r>
              <a:rPr lang="en-GB" dirty="0" err="1" smtClean="0"/>
              <a:t>Vadd</a:t>
            </a:r>
            <a:r>
              <a:rPr lang="en-GB" dirty="0" smtClean="0"/>
              <a:t> kernel (C++ / Python)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smtClean="0"/>
              <a:t>To </a:t>
            </a:r>
            <a:r>
              <a:rPr lang="en-GB" dirty="0"/>
              <a:t>learn the C+</a:t>
            </a:r>
            <a:r>
              <a:rPr lang="en-GB" dirty="0" smtClean="0"/>
              <a:t>+and/or Python </a:t>
            </a:r>
            <a:r>
              <a:rPr lang="en-GB" dirty="0"/>
              <a:t>interface to </a:t>
            </a:r>
            <a:r>
              <a:rPr lang="en-GB" dirty="0" err="1"/>
              <a:t>OpenCL’s</a:t>
            </a:r>
            <a:r>
              <a:rPr lang="en-GB" dirty="0"/>
              <a:t> </a:t>
            </a:r>
            <a:r>
              <a:rPr lang="en-GB" dirty="0" smtClean="0"/>
              <a:t>API</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provided program.  They will </a:t>
            </a:r>
            <a:r>
              <a:rPr lang="en-GB" dirty="0"/>
              <a:t>run a simple kernel to add two vectors together</a:t>
            </a:r>
          </a:p>
          <a:p>
            <a:pPr lvl="1"/>
            <a:r>
              <a:rPr lang="en-GB" dirty="0"/>
              <a:t>Look at the host code and identify the API calls in the host code.  Note how some of the API calls in OpenCL map onto C+</a:t>
            </a:r>
            <a:r>
              <a:rPr lang="en-GB" dirty="0" smtClean="0"/>
              <a:t>+/Python </a:t>
            </a:r>
            <a:r>
              <a:rPr lang="en-GB" dirty="0"/>
              <a:t>constructs</a:t>
            </a:r>
          </a:p>
          <a:p>
            <a:pPr lvl="1"/>
            <a:r>
              <a:rPr lang="en-GB" dirty="0"/>
              <a:t>Compare the </a:t>
            </a:r>
            <a:r>
              <a:rPr lang="en-GB" dirty="0" smtClean="0"/>
              <a:t>original C with the C</a:t>
            </a:r>
            <a:r>
              <a:rPr lang="en-GB" dirty="0"/>
              <a:t>+</a:t>
            </a:r>
            <a:r>
              <a:rPr lang="en-GB" dirty="0" smtClean="0"/>
              <a:t>+/Python versions</a:t>
            </a:r>
            <a:endParaRPr lang="en-GB" dirty="0"/>
          </a:p>
          <a:p>
            <a:pPr lvl="1"/>
            <a:r>
              <a:rPr lang="en-GB" dirty="0"/>
              <a:t>Look at the simplicity of the common API calls</a:t>
            </a:r>
          </a:p>
          <a:p>
            <a:r>
              <a:rPr lang="en-GB" dirty="0" smtClean="0">
                <a:solidFill>
                  <a:schemeClr val="accent2"/>
                </a:solidFill>
              </a:rPr>
              <a:t>Expected </a:t>
            </a:r>
            <a:r>
              <a:rPr lang="en-GB" dirty="0">
                <a:solidFill>
                  <a:schemeClr val="accent2"/>
                </a:solidFill>
              </a:rPr>
              <a:t>output:</a:t>
            </a:r>
          </a:p>
          <a:p>
            <a:pPr lvl="1"/>
            <a:r>
              <a:rPr lang="en-GB" dirty="0"/>
              <a:t>A message verifying that the vector addition completed </a:t>
            </a:r>
            <a:r>
              <a:rPr lang="en-GB" dirty="0" smtClean="0"/>
              <a:t>successfully</a:t>
            </a:r>
          </a:p>
          <a:p>
            <a:pPr lvl="1"/>
            <a:endParaRPr lang="en-GB" dirty="0" smtClean="0"/>
          </a:p>
        </p:txBody>
      </p:sp>
    </p:spTree>
    <p:extLst>
      <p:ext uri="{BB962C8B-B14F-4D97-AF65-F5344CB8AC3E}">
        <p14:creationId xmlns:p14="http://schemas.microsoft.com/office/powerpoint/2010/main" val="2320580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p:txBody>
          <a:bodyPr/>
          <a:lstStyle/>
          <a:p>
            <a:r>
              <a:rPr lang="en-GB" dirty="0" err="1" smtClean="0"/>
              <a:t>OpenCL</a:t>
            </a:r>
            <a:r>
              <a:rPr lang="en-GB" dirty="0" smtClean="0"/>
              <a:t> works out of the box!</a:t>
            </a:r>
          </a:p>
          <a:p>
            <a:endParaRPr lang="en-GB" dirty="0" smtClean="0"/>
          </a:p>
          <a:p>
            <a:r>
              <a:rPr lang="en-GB" dirty="0" smtClean="0"/>
              <a:t>Just compile your programs with</a:t>
            </a:r>
          </a:p>
          <a:p>
            <a:pPr lvl="1">
              <a:buNone/>
            </a:pPr>
            <a:r>
              <a:rPr lang="en-GB" dirty="0" smtClean="0">
                <a:solidFill>
                  <a:schemeClr val="accent6">
                    <a:lumMod val="75000"/>
                  </a:schemeClr>
                </a:solidFill>
                <a:latin typeface="Courier New Bold"/>
                <a:cs typeface="Courier New Bold"/>
              </a:rPr>
              <a:t>-</a:t>
            </a:r>
            <a:r>
              <a:rPr lang="en-GB" b="1" dirty="0" smtClean="0">
                <a:solidFill>
                  <a:schemeClr val="accent6">
                    <a:lumMod val="75000"/>
                  </a:schemeClr>
                </a:solidFill>
                <a:latin typeface="Courier New Bold"/>
                <a:cs typeface="Courier New Bold"/>
              </a:rPr>
              <a:t>framework OpenCL -DAPPLE</a:t>
            </a:r>
            <a:endParaRPr lang="en-GB" b="1" dirty="0">
              <a:solidFill>
                <a:schemeClr val="accent6">
                  <a:lumMod val="75000"/>
                </a:schemeClr>
              </a:solidFill>
              <a:latin typeface="Courier New Bold"/>
              <a:cs typeface="Courier New Bold"/>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smtClean="0"/>
              <a:t>Exercise </a:t>
            </a:r>
            <a:r>
              <a:rPr lang="en-GB" sz="3600" dirty="0"/>
              <a:t>4</a:t>
            </a:r>
            <a:r>
              <a:rPr lang="en-GB" sz="3600" dirty="0" smtClean="0"/>
              <a:t>: Chaining vector add kernels</a:t>
            </a:r>
            <a:br>
              <a:rPr lang="en-GB" sz="3600" dirty="0" smtClean="0"/>
            </a:br>
            <a:r>
              <a:rPr lang="en-GB" sz="3600" dirty="0" smtClean="0"/>
              <a:t>(C++ / Python)</a:t>
            </a:r>
            <a:endParaRPr lang="en-GB" sz="3600" dirty="0"/>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a:t>
            </a:r>
            <a:r>
              <a:rPr lang="en-GB" dirty="0" smtClean="0"/>
              <a:t>a VADD program in C++ or Python</a:t>
            </a:r>
            <a:endParaRPr lang="en-GB" dirty="0"/>
          </a:p>
          <a:p>
            <a:pPr lvl="1">
              <a:lnSpc>
                <a:spcPct val="110000"/>
              </a:lnSpc>
            </a:pPr>
            <a:r>
              <a:rPr lang="en-GB" dirty="0"/>
              <a:t>Add additional 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smtClean="0"/>
              <a:t>Compare the complexity of your host code to C</a:t>
            </a:r>
            <a:endParaRPr lang="en-GB" dirty="0"/>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extLst>
      <p:ext uri="{BB962C8B-B14F-4D97-AF65-F5344CB8AC3E}">
        <p14:creationId xmlns:p14="http://schemas.microsoft.com/office/powerpoint/2010/main" val="1484368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A host view of Working with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Review</a:t>
            </a:r>
            <a:endParaRPr lang="en-GB" dirty="0">
              <a:solidFill>
                <a:schemeClr val="tx1"/>
              </a:solidFill>
            </a:endParaRPr>
          </a:p>
        </p:txBody>
      </p:sp>
    </p:spTree>
    <p:extLst>
      <p:ext uri="{BB962C8B-B14F-4D97-AF65-F5344CB8AC3E}">
        <p14:creationId xmlns:p14="http://schemas.microsoft.com/office/powerpoint/2010/main" val="42013148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Working with Kernels (C++)</a:t>
            </a:r>
            <a:endParaRPr lang="en-GB" dirty="0"/>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a:t>
            </a:r>
            <a:endParaRPr lang="en-GB" dirty="0"/>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smtClean="0"/>
              <a:t>Kernel code can be a string in the host code (toy codes)</a:t>
            </a:r>
          </a:p>
          <a:p>
            <a:r>
              <a:rPr lang="en-GB" dirty="0" smtClean="0"/>
              <a:t>Or the kernel code can be loaded from a file (real codes)</a:t>
            </a:r>
          </a:p>
          <a:p>
            <a:endParaRPr lang="en-GB" dirty="0" smtClean="0"/>
          </a:p>
          <a:p>
            <a:r>
              <a:rPr lang="en-GB" dirty="0" smtClean="0"/>
              <a:t>Compile for the default devices within the default context</a:t>
            </a:r>
          </a:p>
          <a:p>
            <a:pPr lvl="1">
              <a:buNone/>
            </a:pPr>
            <a:endParaRPr lang="en-GB" dirty="0" smtClean="0">
              <a:latin typeface="Courier New Bold"/>
            </a:endParaRPr>
          </a:p>
          <a:p>
            <a:pPr lvl="1">
              <a:buNone/>
            </a:pPr>
            <a:r>
              <a:rPr lang="en-GB" dirty="0" err="1" smtClean="0">
                <a:latin typeface="Courier New Bold"/>
              </a:rPr>
              <a:t>program.build</a:t>
            </a:r>
            <a:r>
              <a:rPr lang="en-GB" dirty="0" smtClean="0">
                <a:latin typeface="Courier New Bold"/>
              </a:rPr>
              <a:t>();</a:t>
            </a:r>
          </a:p>
          <a:p>
            <a:endParaRPr lang="en-GB" dirty="0" smtClean="0"/>
          </a:p>
          <a:p>
            <a:endParaRPr lang="en-GB" dirty="0" smtClean="0"/>
          </a:p>
          <a:p>
            <a:endParaRPr lang="en-GB" dirty="0" smtClean="0"/>
          </a:p>
          <a:p>
            <a:r>
              <a:rPr lang="en-GB" dirty="0" smtClean="0"/>
              <a:t>Define the kernel </a:t>
            </a:r>
            <a:r>
              <a:rPr lang="en-GB" dirty="0" err="1" smtClean="0"/>
              <a:t>functor</a:t>
            </a:r>
            <a:r>
              <a:rPr lang="en-GB" dirty="0" smtClean="0"/>
              <a:t> from a function within the program – allows us to ‘call’ the kernel to </a:t>
            </a:r>
            <a:r>
              <a:rPr lang="en-GB" dirty="0" err="1" smtClean="0"/>
              <a:t>enqueue</a:t>
            </a:r>
            <a:r>
              <a:rPr lang="en-GB" dirty="0" smtClean="0"/>
              <a:t> it</a:t>
            </a:r>
          </a:p>
          <a:p>
            <a:pPr lvl="1">
              <a:buNone/>
            </a:pPr>
            <a:endParaRPr lang="en-GB" dirty="0" smtClean="0">
              <a:solidFill>
                <a:schemeClr val="accent2"/>
              </a:solidFill>
              <a:latin typeface="Courier New Bold"/>
            </a:endParaRPr>
          </a:p>
          <a:p>
            <a:pPr lvl="1">
              <a:buNone/>
            </a:pPr>
            <a:r>
              <a:rPr lang="en-GB" dirty="0" smtClean="0">
                <a:solidFill>
                  <a:schemeClr val="accent3"/>
                </a:solidFill>
                <a:latin typeface="Courier New Bold"/>
              </a:rPr>
              <a:t>cl::</a:t>
            </a:r>
            <a:r>
              <a:rPr lang="en-GB" dirty="0" err="1" smtClean="0">
                <a:solidFill>
                  <a:schemeClr val="accent3"/>
                </a:solidFill>
                <a:latin typeface="Courier New Bold"/>
              </a:rPr>
              <a:t>make_kernel</a:t>
            </a:r>
            <a:endParaRPr lang="en-GB" dirty="0" smtClean="0">
              <a:solidFill>
                <a:schemeClr val="accent3"/>
              </a:solidFill>
              <a:latin typeface="Courier New Bold"/>
            </a:endParaRPr>
          </a:p>
          <a:p>
            <a:pPr lvl="1">
              <a:buNone/>
            </a:pPr>
            <a:r>
              <a:rPr lang="en-GB" dirty="0" smtClean="0">
                <a:latin typeface="Courier New Bold"/>
              </a:rPr>
              <a:t>&lt;cl::Buffer, </a:t>
            </a:r>
            <a:r>
              <a:rPr lang="en-GB" dirty="0">
                <a:latin typeface="Courier New Bold"/>
              </a:rPr>
              <a:t>cl::Buffer</a:t>
            </a:r>
            <a:r>
              <a:rPr lang="en-GB" dirty="0" smtClean="0">
                <a:latin typeface="Courier New Bold"/>
              </a:rPr>
              <a:t>, </a:t>
            </a:r>
            <a:r>
              <a:rPr lang="en-GB" dirty="0">
                <a:latin typeface="Courier New Bold"/>
              </a:rPr>
              <a:t>cl::Buffer</a:t>
            </a:r>
            <a:r>
              <a:rPr lang="en-GB" dirty="0" smtClean="0">
                <a:latin typeface="Courier New Bold"/>
              </a:rPr>
              <a:t>, </a:t>
            </a:r>
            <a:r>
              <a:rPr lang="en-GB" dirty="0" err="1" smtClean="0">
                <a:latin typeface="Courier New Bold"/>
              </a:rPr>
              <a:t>int</a:t>
            </a:r>
            <a:r>
              <a:rPr lang="en-GB" dirty="0" smtClean="0">
                <a:latin typeface="Courier New Bold"/>
              </a:rPr>
              <a:t>&gt; </a:t>
            </a:r>
            <a:r>
              <a:rPr lang="en-GB" dirty="0" err="1" smtClean="0">
                <a:latin typeface="Courier New Bold"/>
              </a:rPr>
              <a:t>vadd</a:t>
            </a:r>
            <a:r>
              <a:rPr lang="en-GB" dirty="0" smtClean="0">
                <a:latin typeface="Courier New Bold"/>
              </a:rPr>
              <a:t>(program, "</a:t>
            </a:r>
            <a:r>
              <a:rPr lang="en-GB" dirty="0" err="1" smtClean="0">
                <a:latin typeface="Courier New Bold"/>
              </a:rPr>
              <a:t>vadd</a:t>
            </a:r>
            <a:r>
              <a:rPr lang="en-GB" dirty="0" smtClean="0">
                <a:latin typeface="Courier New Bold"/>
              </a:rPr>
              <a:t>");</a:t>
            </a:r>
          </a:p>
          <a:p>
            <a:endParaRPr lang="en-GB" dirty="0" smtClean="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a:t>
            </a:r>
            <a:r>
              <a:rPr lang="en-GB" sz="1600" dirty="0" smtClean="0">
                <a:solidFill>
                  <a:schemeClr val="accent1"/>
                </a:solidFill>
              </a:rPr>
              <a:t>can be </a:t>
            </a:r>
            <a:r>
              <a:rPr lang="en-GB" sz="1600" dirty="0">
                <a:solidFill>
                  <a:schemeClr val="accent1"/>
                </a:solidFill>
              </a:rPr>
              <a:t>carried out by </a:t>
            </a:r>
            <a:r>
              <a:rPr lang="en-GB" sz="1600" dirty="0" smtClean="0">
                <a:solidFill>
                  <a:schemeClr val="accent1"/>
                </a:solidFill>
              </a:rPr>
              <a:t>specifying </a:t>
            </a:r>
            <a:r>
              <a:rPr lang="en-GB" sz="1600" i="1" dirty="0" smtClean="0">
                <a:solidFill>
                  <a:schemeClr val="accent1"/>
                </a:solidFill>
              </a:rPr>
              <a:t>true</a:t>
            </a:r>
            <a:r>
              <a:rPr lang="en-GB" sz="1600" dirty="0" smtClean="0">
                <a:solidFill>
                  <a:schemeClr val="accent1"/>
                </a:solidFill>
              </a:rPr>
              <a:t> in </a:t>
            </a:r>
            <a:r>
              <a:rPr lang="en-GB" sz="1600" dirty="0">
                <a:solidFill>
                  <a:schemeClr val="accent1"/>
                </a:solidFill>
              </a:rPr>
              <a:t>the </a:t>
            </a:r>
            <a:r>
              <a:rPr lang="en-GB" sz="1600" dirty="0" smtClean="0">
                <a:solidFill>
                  <a:schemeClr val="accent1"/>
                </a:solidFill>
              </a:rPr>
              <a:t>program constructor. If you need to specify build flags you must specify </a:t>
            </a:r>
            <a:r>
              <a:rPr lang="en-GB" sz="1600" i="1" dirty="0" smtClean="0">
                <a:solidFill>
                  <a:schemeClr val="accent1"/>
                </a:solidFill>
              </a:rPr>
              <a:t>false</a:t>
            </a:r>
            <a:r>
              <a:rPr lang="en-GB" sz="1600" dirty="0" smtClean="0">
                <a:solidFill>
                  <a:schemeClr val="accent1"/>
                </a:solidFill>
              </a:rPr>
              <a:t> in the constructor and use this method instead.</a:t>
            </a:r>
            <a:endParaRPr lang="en-GB" sz="1600" dirty="0">
              <a:solidFill>
                <a:schemeClr val="accent1"/>
              </a:solidFill>
            </a:endParaRP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9036496" cy="5472608"/>
          </a:xfrm>
        </p:spPr>
        <p:txBody>
          <a:bodyPr>
            <a:normAutofit/>
          </a:bodyPr>
          <a:lstStyle/>
          <a:p>
            <a:r>
              <a:rPr lang="en-GB" dirty="0" smtClean="0"/>
              <a:t>If you want to query information about a kernel, you will need to create a kernel object too:</a:t>
            </a:r>
          </a:p>
          <a:p>
            <a:pPr lvl="1">
              <a:buNone/>
            </a:pPr>
            <a:endParaRPr lang="en-GB" dirty="0" smtClean="0">
              <a:solidFill>
                <a:schemeClr val="accent3"/>
              </a:solidFill>
              <a:latin typeface="Courier New Bold"/>
            </a:endParaRPr>
          </a:p>
          <a:p>
            <a:pPr lvl="1">
              <a:buNone/>
            </a:pPr>
            <a:r>
              <a:rPr lang="en-GB" dirty="0">
                <a:solidFill>
                  <a:schemeClr val="accent3"/>
                </a:solidFill>
                <a:latin typeface="Courier New Bold"/>
              </a:rPr>
              <a:t>c</a:t>
            </a:r>
            <a:r>
              <a:rPr lang="en-GB" dirty="0" smtClean="0">
                <a:solidFill>
                  <a:schemeClr val="accent3"/>
                </a:solidFill>
                <a:latin typeface="Courier New Bold"/>
              </a:rPr>
              <a:t>l::Kernel</a:t>
            </a:r>
            <a:r>
              <a:rPr lang="en-GB" dirty="0" smtClean="0">
                <a:latin typeface="Courier New Bold"/>
              </a:rPr>
              <a:t> </a:t>
            </a:r>
            <a:r>
              <a:rPr lang="en-GB" dirty="0" err="1" smtClean="0">
                <a:latin typeface="Courier New Bold"/>
              </a:rPr>
              <a:t>ko_vadd</a:t>
            </a:r>
            <a:r>
              <a:rPr lang="en-GB" dirty="0" smtClean="0">
                <a:latin typeface="Courier New Bold"/>
              </a:rPr>
              <a:t>(program, “</a:t>
            </a:r>
            <a:r>
              <a:rPr lang="en-GB" dirty="0" err="1" smtClean="0">
                <a:latin typeface="Courier New Bold"/>
              </a:rPr>
              <a:t>vadd</a:t>
            </a:r>
            <a:r>
              <a:rPr lang="en-GB" dirty="0" smtClean="0">
                <a:latin typeface="Courier New Bold"/>
              </a:rPr>
              <a:t>”);</a:t>
            </a:r>
          </a:p>
          <a:p>
            <a:pPr lvl="1">
              <a:buNone/>
            </a:pPr>
            <a:endParaRPr lang="en-GB" dirty="0">
              <a:latin typeface="Courier New Bold"/>
            </a:endParaRPr>
          </a:p>
          <a:p>
            <a:r>
              <a:rPr lang="en-GB" sz="2800" dirty="0" smtClean="0"/>
              <a:t>Get the default </a:t>
            </a:r>
            <a:r>
              <a:rPr lang="en-GB" sz="2800" dirty="0"/>
              <a:t>size of local dimension </a:t>
            </a:r>
            <a:r>
              <a:rPr lang="en-GB" sz="2800" dirty="0" smtClean="0"/>
              <a:t>(i.e. the size </a:t>
            </a:r>
            <a:r>
              <a:rPr lang="en-GB" sz="2800" dirty="0"/>
              <a:t>of a Work-Group)</a:t>
            </a:r>
          </a:p>
          <a:p>
            <a:pPr marL="457200" lvl="1" indent="0">
              <a:buNone/>
            </a:pPr>
            <a:endParaRPr lang="en-GB" sz="2000" dirty="0" smtClean="0">
              <a:latin typeface="Courier New Bold"/>
            </a:endParaRPr>
          </a:p>
          <a:p>
            <a:pPr marL="457200" lvl="1" indent="0">
              <a:buNone/>
            </a:pPr>
            <a:r>
              <a:rPr lang="en-GB" sz="2000" dirty="0" smtClean="0">
                <a:latin typeface="Courier New Bold"/>
              </a:rPr>
              <a:t>:</a:t>
            </a: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smtClean="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smtClean="0">
                <a:latin typeface="Courier New Bold"/>
              </a:rPr>
              <a:t>(cl::</a:t>
            </a:r>
            <a:r>
              <a:rPr lang="en-GB" sz="2000" dirty="0" smtClean="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smtClean="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smtClean="0"/>
          </a:p>
          <a:p>
            <a:r>
              <a:rPr lang="en-GB" sz="2800" dirty="0" err="1" smtClean="0"/>
              <a:t>Enqueue</a:t>
            </a:r>
            <a:r>
              <a:rPr lang="en-GB" sz="2800" dirty="0" smtClean="0"/>
              <a:t> the kernel for execution with buffer objects </a:t>
            </a:r>
            <a:r>
              <a:rPr lang="en-GB" sz="2800" dirty="0" err="1" smtClean="0">
                <a:latin typeface="Courier New Bold"/>
              </a:rPr>
              <a:t>d_a</a:t>
            </a:r>
            <a:r>
              <a:rPr lang="en-GB" sz="2800" dirty="0" smtClean="0"/>
              <a:t>, </a:t>
            </a:r>
            <a:r>
              <a:rPr lang="en-GB" sz="2800" dirty="0" err="1" smtClean="0">
                <a:latin typeface="Courier New Bold"/>
              </a:rPr>
              <a:t>d_b</a:t>
            </a:r>
            <a:r>
              <a:rPr lang="en-GB" sz="2800" dirty="0" smtClean="0"/>
              <a:t> and </a:t>
            </a:r>
            <a:r>
              <a:rPr lang="en-GB" sz="2800" dirty="0" err="1" smtClean="0">
                <a:latin typeface="Courier New Bold"/>
              </a:rPr>
              <a:t>d_c</a:t>
            </a:r>
            <a:r>
              <a:rPr lang="en-GB" sz="2800" dirty="0" smtClean="0"/>
              <a:t> and their length, </a:t>
            </a:r>
            <a:r>
              <a:rPr lang="en-GB" sz="2800" dirty="0" smtClean="0">
                <a:latin typeface="Courier New Bold"/>
              </a:rPr>
              <a:t>count</a:t>
            </a:r>
            <a:r>
              <a:rPr lang="en-GB" sz="2800" dirty="0" smtClean="0"/>
              <a:t>:</a:t>
            </a:r>
          </a:p>
          <a:p>
            <a:endParaRPr lang="en-GB" sz="2800" dirty="0" smtClean="0"/>
          </a:p>
          <a:p>
            <a:pPr marL="457200" lvl="1" indent="0">
              <a:buNone/>
            </a:pPr>
            <a:endParaRPr lang="en-GB" sz="2000" dirty="0" smtClean="0">
              <a:latin typeface="Courier New Bold"/>
            </a:endParaRPr>
          </a:p>
          <a:p>
            <a:pPr marL="457200" lvl="1" indent="0">
              <a:buNone/>
            </a:pPr>
            <a:r>
              <a:rPr lang="en-GB" sz="2000" dirty="0" err="1" smtClean="0">
                <a:latin typeface="Courier New Bold"/>
              </a:rPr>
              <a:t>vadd</a:t>
            </a:r>
            <a:r>
              <a:rPr lang="en-GB" sz="2000" dirty="0" smtClean="0">
                <a:latin typeface="Courier New Bold"/>
              </a:rPr>
              <a:t>(cl::</a:t>
            </a:r>
            <a:r>
              <a:rPr lang="en-GB" sz="2000" dirty="0" err="1" smtClean="0">
                <a:latin typeface="Courier New Bold"/>
              </a:rPr>
              <a:t>EnqueueArgs</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queue, cl::</a:t>
            </a:r>
            <a:r>
              <a:rPr lang="en-GB" sz="2000" dirty="0" err="1" smtClean="0">
                <a:latin typeface="Courier New Bold"/>
              </a:rPr>
              <a:t>NDRange</a:t>
            </a:r>
            <a:r>
              <a:rPr lang="en-GB" sz="2000" dirty="0" smtClean="0">
                <a:latin typeface="Courier New Bold"/>
              </a:rPr>
              <a:t>(count), cl::</a:t>
            </a:r>
            <a:r>
              <a:rPr lang="en-GB" sz="2000" dirty="0" err="1" smtClean="0">
                <a:latin typeface="Courier New Bold"/>
              </a:rPr>
              <a:t>NDRange</a:t>
            </a:r>
            <a:r>
              <a:rPr lang="en-GB" sz="2000" dirty="0" smtClean="0">
                <a:latin typeface="Courier New Bold"/>
              </a:rPr>
              <a:t>(local)),</a:t>
            </a:r>
            <a:br>
              <a:rPr lang="en-GB" sz="2000" dirty="0" smtClean="0">
                <a:latin typeface="Courier New Bold"/>
              </a:rPr>
            </a:br>
            <a:r>
              <a:rPr lang="en-GB" sz="2000" dirty="0" smtClean="0">
                <a:latin typeface="Courier New Bold"/>
              </a:rPr>
              <a:t>    </a:t>
            </a:r>
            <a:r>
              <a:rPr lang="en-GB" sz="2000" dirty="0" err="1" smtClean="0">
                <a:latin typeface="Courier New Bold"/>
              </a:rPr>
              <a:t>d_a</a:t>
            </a:r>
            <a:r>
              <a:rPr lang="en-GB" sz="2000" dirty="0" smtClean="0">
                <a:latin typeface="Courier New Bold"/>
              </a:rPr>
              <a:t>, </a:t>
            </a:r>
            <a:r>
              <a:rPr lang="en-GB" sz="2000" dirty="0" err="1" smtClean="0">
                <a:latin typeface="Courier New Bold"/>
              </a:rPr>
              <a:t>d_b</a:t>
            </a:r>
            <a:r>
              <a:rPr lang="en-GB" sz="2000" dirty="0" smtClean="0">
                <a:latin typeface="Courier New Bold"/>
              </a:rPr>
              <a:t>, </a:t>
            </a:r>
            <a:r>
              <a:rPr lang="en-GB" sz="2000" dirty="0" err="1" smtClean="0">
                <a:latin typeface="Courier New Bold"/>
              </a:rPr>
              <a:t>d_c</a:t>
            </a:r>
            <a:r>
              <a:rPr lang="en-GB" sz="2000" dirty="0" smtClean="0">
                <a:latin typeface="Courier New Bold"/>
              </a:rPr>
              <a:t>, count);</a:t>
            </a:r>
            <a:endParaRPr lang="en-GB" sz="2000" dirty="0">
              <a:latin typeface="Courier New Bold"/>
            </a:endParaRP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smtClean="0">
                <a:solidFill>
                  <a:schemeClr val="accent1"/>
                </a:solidFill>
              </a:rPr>
              <a:t>We can include any arguments from the </a:t>
            </a:r>
            <a:r>
              <a:rPr lang="en-GB" sz="1600" dirty="0" err="1" smtClean="0">
                <a:solidFill>
                  <a:schemeClr val="accent1"/>
                </a:solidFill>
              </a:rPr>
              <a:t>clEnqueueNDRangeKernel</a:t>
            </a:r>
            <a:r>
              <a:rPr lang="en-GB" sz="1600" dirty="0" smtClean="0">
                <a:solidFill>
                  <a:schemeClr val="accent1"/>
                </a:solidFill>
              </a:rPr>
              <a:t> function including Event wait lists (to be discussed later) and the command queue (optional)</a:t>
            </a:r>
            <a:endParaRPr lang="en-GB" sz="1600" dirty="0">
              <a:solidFill>
                <a:schemeClr val="accent1"/>
              </a:solidFill>
            </a:endParaRP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smtClean="0"/>
              <a:t>Kernel source string can be defined with three quote marks – no need to escape new lines:</a:t>
            </a:r>
          </a:p>
          <a:p>
            <a:pPr marL="457200" lvl="1" indent="0">
              <a:buNone/>
            </a:pPr>
            <a:r>
              <a:rPr lang="en-GB" dirty="0">
                <a:latin typeface="Courier New Bold"/>
              </a:rPr>
              <a:t>s</a:t>
            </a:r>
            <a:r>
              <a:rPr lang="en-GB" dirty="0" smtClean="0">
                <a:latin typeface="Courier New Bold"/>
              </a:rPr>
              <a:t>ource = ‘‘‘</a:t>
            </a:r>
          </a:p>
          <a:p>
            <a:pPr marL="457200" lvl="1" indent="0">
              <a:buNone/>
            </a:pPr>
            <a:r>
              <a:rPr lang="en-GB" dirty="0">
                <a:latin typeface="Courier New Bold"/>
              </a:rPr>
              <a:t>	</a:t>
            </a:r>
            <a:r>
              <a:rPr lang="en-GB" dirty="0" smtClean="0">
                <a:latin typeface="Courier New Bold"/>
              </a:rPr>
              <a:t>__kernel void </a:t>
            </a:r>
            <a:r>
              <a:rPr lang="en-GB" dirty="0" err="1" smtClean="0">
                <a:latin typeface="Courier New Bold"/>
              </a:rPr>
              <a:t>func</a:t>
            </a:r>
            <a:r>
              <a:rPr lang="en-GB" dirty="0" smtClean="0">
                <a:latin typeface="Courier New Bold"/>
              </a:rPr>
              <a:t>() {}</a:t>
            </a:r>
          </a:p>
          <a:p>
            <a:pPr marL="457200" lvl="1" indent="0">
              <a:buNone/>
            </a:pPr>
            <a:r>
              <a:rPr lang="en-GB" dirty="0" smtClean="0">
                <a:latin typeface="Courier New Bold"/>
              </a:rPr>
              <a:t>’’’</a:t>
            </a:r>
          </a:p>
          <a:p>
            <a:r>
              <a:rPr lang="en-GB" dirty="0" smtClean="0"/>
              <a:t>Or in a file and loaded at runtime:</a:t>
            </a:r>
          </a:p>
          <a:p>
            <a:pPr marL="457200" lvl="1" indent="0">
              <a:buNone/>
            </a:pPr>
            <a:r>
              <a:rPr lang="en-GB" dirty="0">
                <a:latin typeface="Courier New Bold"/>
              </a:rPr>
              <a:t>s</a:t>
            </a:r>
            <a:r>
              <a:rPr lang="en-GB" dirty="0" smtClean="0">
                <a:latin typeface="Courier New Bold"/>
              </a:rPr>
              <a:t>ource = open(‘file.cl’).read()</a:t>
            </a:r>
          </a:p>
          <a:p>
            <a:r>
              <a:rPr lang="en-GB" dirty="0" smtClean="0"/>
              <a:t>The program object is created and built:</a:t>
            </a:r>
          </a:p>
          <a:p>
            <a:pPr marL="457200" lvl="1" indent="0">
              <a:buNone/>
            </a:pPr>
            <a:r>
              <a:rPr lang="en-GB" dirty="0" err="1">
                <a:latin typeface="Courier New Bold"/>
              </a:rPr>
              <a:t>p</a:t>
            </a:r>
            <a:r>
              <a:rPr lang="en-GB" dirty="0" err="1" smtClean="0">
                <a:latin typeface="Courier New Bold"/>
              </a:rPr>
              <a:t>rg</a:t>
            </a:r>
            <a:r>
              <a:rPr lang="en-GB" dirty="0" smtClean="0">
                <a:latin typeface="Courier New Bold"/>
              </a:rPr>
              <a:t> = </a:t>
            </a:r>
          </a:p>
          <a:p>
            <a:pPr marL="457200" lvl="1" indent="0">
              <a:buNone/>
            </a:pPr>
            <a:r>
              <a:rPr lang="en-GB" dirty="0" err="1" smtClean="0">
                <a:latin typeface="Courier New Bold"/>
              </a:rPr>
              <a:t>pyopencl.Program</a:t>
            </a:r>
            <a:r>
              <a:rPr lang="en-GB" dirty="0" smtClean="0">
                <a:latin typeface="Courier New Bold"/>
              </a:rPr>
              <a:t>(</a:t>
            </a:r>
            <a:r>
              <a:rPr lang="en-GB" dirty="0" err="1" smtClean="0">
                <a:latin typeface="Courier New Bold"/>
              </a:rPr>
              <a:t>context,source</a:t>
            </a:r>
            <a:r>
              <a:rPr lang="en-GB" dirty="0" smtClean="0">
                <a:latin typeface="Courier New Bold"/>
              </a:rPr>
              <a:t>).build()</a:t>
            </a:r>
          </a:p>
        </p:txBody>
      </p:sp>
    </p:spTree>
    <p:extLst>
      <p:ext uri="{BB962C8B-B14F-4D97-AF65-F5344CB8AC3E}">
        <p14:creationId xmlns:p14="http://schemas.microsoft.com/office/powerpoint/2010/main" val="24823835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smtClean="0"/>
              <a:t>Kernels can be called as a method of the built program object; as in </a:t>
            </a:r>
            <a:endParaRPr lang="en-GB" dirty="0"/>
          </a:p>
          <a:p>
            <a:pPr marL="0" indent="0">
              <a:buNone/>
            </a:pPr>
            <a:endParaRPr lang="en-GB" sz="1500" dirty="0" smtClean="0"/>
          </a:p>
          <a:p>
            <a:pPr marL="0" indent="0" algn="ctr">
              <a:buNone/>
            </a:pPr>
            <a:r>
              <a:rPr lang="en-GB" b="1" dirty="0" err="1" smtClean="0">
                <a:solidFill>
                  <a:schemeClr val="accent4"/>
                </a:solidFill>
                <a:latin typeface="Courier New Bold"/>
                <a:cs typeface="Courier New Bold"/>
              </a:rPr>
              <a:t>program.kernel</a:t>
            </a:r>
            <a:r>
              <a:rPr lang="en-GB" b="1" dirty="0" smtClean="0">
                <a:solidFill>
                  <a:schemeClr val="accent4"/>
                </a:solidFill>
                <a:latin typeface="Courier New Bold"/>
                <a:cs typeface="Courier New Bold"/>
              </a:rPr>
              <a:t>(q, t, l, a)</a:t>
            </a:r>
          </a:p>
          <a:p>
            <a:endParaRPr lang="en-GB" dirty="0" smtClean="0"/>
          </a:p>
          <a:p>
            <a:r>
              <a:rPr lang="en-GB" dirty="0" smtClean="0"/>
              <a:t>The basic arguments to this call are: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q</a:t>
            </a:r>
            <a:r>
              <a:rPr lang="en-GB" dirty="0" smtClean="0"/>
              <a:t> is the Command Queue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t</a:t>
            </a:r>
            <a:r>
              <a:rPr lang="en-GB" dirty="0" smtClean="0"/>
              <a:t> is the Global size as a tuple:</a:t>
            </a:r>
            <a:br>
              <a:rPr lang="en-GB" dirty="0" smtClean="0"/>
            </a:br>
            <a:r>
              <a:rPr lang="en-GB" dirty="0" smtClean="0"/>
              <a:t> (x, ), (</a:t>
            </a:r>
            <a:r>
              <a:rPr lang="en-GB" dirty="0" err="1" smtClean="0"/>
              <a:t>x,y</a:t>
            </a:r>
            <a:r>
              <a:rPr lang="en-GB" dirty="0" smtClean="0"/>
              <a:t>), or (</a:t>
            </a:r>
            <a:r>
              <a:rPr lang="en-GB" dirty="0" err="1" smtClean="0"/>
              <a:t>x,y,z</a:t>
            </a:r>
            <a:r>
              <a:rPr lang="en-GB" dirty="0" smtClean="0"/>
              <a:t>)</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l</a:t>
            </a:r>
            <a:r>
              <a:rPr lang="en-GB" dirty="0" smtClean="0"/>
              <a:t> is the Local size as a tuple or None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a</a:t>
            </a:r>
            <a:r>
              <a:rPr lang="en-GB" dirty="0" smtClean="0"/>
              <a:t> is the list of arguments to pass to the kernel</a:t>
            </a:r>
          </a:p>
          <a:p>
            <a:pPr marL="1258888" lvl="2" indent="-401638"/>
            <a:r>
              <a:rPr lang="en-GB" dirty="0" smtClean="0"/>
              <a:t>Scalars must be type cast to </a:t>
            </a:r>
            <a:r>
              <a:rPr lang="en-GB" dirty="0" err="1" smtClean="0"/>
              <a:t>numpy</a:t>
            </a:r>
            <a:r>
              <a:rPr lang="en-GB" dirty="0" smtClean="0"/>
              <a:t> types; i.e. numpy.uint32(</a:t>
            </a:r>
            <a:r>
              <a:rPr lang="en-GB" dirty="0" err="1" smtClean="0"/>
              <a:t>var</a:t>
            </a:r>
            <a:r>
              <a:rPr lang="en-GB" dirty="0" smtClean="0"/>
              <a:t>), numpy.float32(</a:t>
            </a:r>
            <a:r>
              <a:rPr lang="en-GB" dirty="0" err="1" smtClean="0"/>
              <a:t>var</a:t>
            </a:r>
            <a:r>
              <a:rPr lang="en-GB" dirty="0" smtClean="0"/>
              <a:t>)</a:t>
            </a:r>
            <a:endParaRPr lang="en-GB" dirty="0"/>
          </a:p>
        </p:txBody>
      </p:sp>
    </p:spTree>
    <p:extLst>
      <p:ext uri="{BB962C8B-B14F-4D97-AF65-F5344CB8AC3E}">
        <p14:creationId xmlns:p14="http://schemas.microsoft.com/office/powerpoint/2010/main" val="33575161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Kernels (Python)</a:t>
            </a:r>
            <a:endParaRPr lang="en-GB" dirty="0"/>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smtClean="0"/>
              <a:t>Calling the kernel from within the program object calls </a:t>
            </a:r>
            <a:r>
              <a:rPr lang="en-GB" dirty="0" err="1" smtClean="0">
                <a:solidFill>
                  <a:schemeClr val="accent4"/>
                </a:solidFill>
              </a:rPr>
              <a:t>clCreateKernel</a:t>
            </a:r>
            <a:r>
              <a:rPr lang="en-GB" dirty="0" smtClean="0">
                <a:solidFill>
                  <a:schemeClr val="accent4"/>
                </a:solidFill>
              </a:rPr>
              <a:t>()</a:t>
            </a:r>
            <a:r>
              <a:rPr lang="en-GB" dirty="0" smtClean="0"/>
              <a:t> from the C API</a:t>
            </a:r>
          </a:p>
          <a:p>
            <a:pPr lvl="1"/>
            <a:r>
              <a:rPr lang="en-GB" dirty="0" smtClean="0"/>
              <a:t>I.e. calling </a:t>
            </a:r>
            <a:r>
              <a:rPr lang="en-GB" dirty="0" err="1" smtClean="0">
                <a:solidFill>
                  <a:srgbClr val="8064A2"/>
                </a:solidFill>
              </a:rPr>
              <a:t>program.kernel</a:t>
            </a:r>
            <a:r>
              <a:rPr lang="en-GB" dirty="0" smtClean="0">
                <a:solidFill>
                  <a:srgbClr val="8064A2"/>
                </a:solidFill>
              </a:rPr>
              <a:t>()</a:t>
            </a:r>
            <a:r>
              <a:rPr lang="en-GB" dirty="0" smtClean="0"/>
              <a:t> creates the kernel object every time, which is unnecessary</a:t>
            </a:r>
          </a:p>
          <a:p>
            <a:pPr lvl="1"/>
            <a:endParaRPr lang="en-GB" dirty="0" smtClean="0"/>
          </a:p>
          <a:p>
            <a:r>
              <a:rPr lang="en-GB" dirty="0" smtClean="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a:t>
            </a:r>
            <a:r>
              <a:rPr lang="en-GB" b="1" dirty="0" smtClean="0">
                <a:solidFill>
                  <a:srgbClr val="8064A2"/>
                </a:solidFill>
                <a:latin typeface="Courier New Bold" panose="02070609020205020404" pitchFamily="49" charset="0"/>
                <a:cs typeface="Courier New Bold" panose="02070609020205020404" pitchFamily="49" charset="0"/>
              </a:rPr>
              <a:t>ernel = </a:t>
            </a:r>
            <a:r>
              <a:rPr lang="en-GB" b="1" dirty="0" err="1" smtClean="0">
                <a:solidFill>
                  <a:srgbClr val="8064A2"/>
                </a:solidFill>
                <a:latin typeface="Courier New Bold" panose="02070609020205020404" pitchFamily="49" charset="0"/>
                <a:cs typeface="Courier New Bold" panose="02070609020205020404" pitchFamily="49" charset="0"/>
              </a:rPr>
              <a:t>program.kernel</a:t>
            </a:r>
            <a:endParaRPr lang="en-GB" b="1" dirty="0" smtClean="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smtClean="0">
              <a:solidFill>
                <a:srgbClr val="8064A2"/>
              </a:solidFill>
              <a:latin typeface="Courier New Bold" panose="02070609020205020404" pitchFamily="49" charset="0"/>
              <a:cs typeface="Courier New Bold" panose="02070609020205020404" pitchFamily="49" charset="0"/>
            </a:endParaRPr>
          </a:p>
          <a:p>
            <a:r>
              <a:rPr lang="en-GB" dirty="0" smtClean="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a:t>
            </a:r>
            <a:r>
              <a:rPr lang="en-GB" sz="2600" b="1" dirty="0" err="1" smtClean="0">
                <a:solidFill>
                  <a:srgbClr val="8064A2"/>
                </a:solidFill>
                <a:latin typeface="Courier New Bold" panose="02070609020205020404" pitchFamily="49" charset="0"/>
                <a:cs typeface="Courier New Bold" panose="02070609020205020404" pitchFamily="49" charset="0"/>
              </a:rPr>
              <a:t>ernel.set_scalar_arg_dtypes</a:t>
            </a:r>
            <a:r>
              <a:rPr lang="en-GB" sz="2600" b="1" dirty="0" smtClean="0">
                <a:solidFill>
                  <a:srgbClr val="8064A2"/>
                </a:solidFill>
                <a:latin typeface="Courier New Bold" panose="02070609020205020404" pitchFamily="49" charset="0"/>
                <a:cs typeface="Courier New Bold" panose="02070609020205020404" pitchFamily="49" charset="0"/>
              </a:rPr>
              <a:t>([list, of, </a:t>
            </a:r>
            <a:r>
              <a:rPr lang="en-GB" sz="2600" b="1" dirty="0" err="1" smtClean="0">
                <a:solidFill>
                  <a:srgbClr val="8064A2"/>
                </a:solidFill>
                <a:latin typeface="Courier New Bold" panose="02070609020205020404" pitchFamily="49" charset="0"/>
                <a:cs typeface="Courier New Bold" panose="02070609020205020404" pitchFamily="49" charset="0"/>
              </a:rPr>
              <a:t>arg</a:t>
            </a:r>
            <a:r>
              <a:rPr lang="en-GB" sz="2600" b="1" dirty="0" smtClean="0">
                <a:solidFill>
                  <a:srgbClr val="8064A2"/>
                </a:solidFill>
                <a:latin typeface="Courier New Bold" panose="02070609020205020404" pitchFamily="49" charset="0"/>
                <a:cs typeface="Courier New Bold" panose="02070609020205020404" pitchFamily="49" charset="0"/>
              </a:rPr>
              <a:t>, types])</a:t>
            </a:r>
          </a:p>
          <a:p>
            <a:pPr marL="457200" lvl="1" indent="0">
              <a:buNone/>
            </a:pPr>
            <a:endParaRPr lang="en-GB" sz="2400" b="1" dirty="0" smtClean="0">
              <a:solidFill>
                <a:srgbClr val="8064A2"/>
              </a:solidFill>
              <a:latin typeface="Courier New Bold" panose="02070609020205020404" pitchFamily="49" charset="0"/>
              <a:cs typeface="Courier New Bold" panose="02070609020205020404" pitchFamily="49" charset="0"/>
            </a:endParaRPr>
          </a:p>
          <a:p>
            <a:pPr lvl="1"/>
            <a:r>
              <a:rPr lang="en-GB" dirty="0" smtClean="0"/>
              <a:t>Buffer and local memory arguments should be set as None</a:t>
            </a:r>
          </a:p>
          <a:p>
            <a:pPr lvl="1"/>
            <a:r>
              <a:rPr lang="en-GB" dirty="0" smtClean="0"/>
              <a:t>Scalar arguments could be numpy.float32, numpy.uint32, etc</a:t>
            </a:r>
            <a:r>
              <a:rPr lang="en-GB" dirty="0"/>
              <a:t>.</a:t>
            </a:r>
          </a:p>
        </p:txBody>
      </p:sp>
    </p:spTree>
    <p:extLst>
      <p:ext uri="{BB962C8B-B14F-4D97-AF65-F5344CB8AC3E}">
        <p14:creationId xmlns:p14="http://schemas.microsoft.com/office/powerpoint/2010/main" val="114322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The D = A + B + C problem</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control the </a:t>
            </a:r>
            <a:r>
              <a:rPr lang="en-US" dirty="0">
                <a:solidFill>
                  <a:schemeClr val="accent4"/>
                </a:solidFill>
              </a:rPr>
              <a:t>argument definitions </a:t>
            </a:r>
            <a:r>
              <a:rPr lang="en-US" dirty="0"/>
              <a:t>for a </a:t>
            </a:r>
            <a:r>
              <a:rPr lang="en-US" u="sng" dirty="0" smtClean="0"/>
              <a:t>kernel</a:t>
            </a:r>
            <a:endParaRPr lang="en-US" dirty="0"/>
          </a:p>
          <a:p>
            <a:pPr lvl="1"/>
            <a:r>
              <a:rPr lang="en-US" dirty="0"/>
              <a:t>To verify that you understand the host/kernel </a:t>
            </a:r>
            <a:r>
              <a:rPr lang="en-US" dirty="0" smtClean="0"/>
              <a:t>interface</a:t>
            </a:r>
            <a:endParaRPr lang="en-US" dirty="0"/>
          </a:p>
          <a:p>
            <a:r>
              <a:rPr lang="en-GB" dirty="0" smtClean="0">
                <a:solidFill>
                  <a:schemeClr val="accent2"/>
                </a:solidFill>
              </a:rPr>
              <a:t>Procedure</a:t>
            </a:r>
            <a:r>
              <a:rPr lang="en-GB" dirty="0">
                <a:solidFill>
                  <a:schemeClr val="accent2"/>
                </a:solidFill>
              </a:rPr>
              <a:t>: </a:t>
            </a:r>
          </a:p>
          <a:p>
            <a:pPr lvl="1"/>
            <a:r>
              <a:rPr lang="en-GB" dirty="0"/>
              <a:t>Start with </a:t>
            </a:r>
            <a:r>
              <a:rPr lang="en-GB" dirty="0" smtClean="0"/>
              <a:t>a VADD program</a:t>
            </a:r>
            <a:r>
              <a:rPr lang="en-GB" dirty="0"/>
              <a:t>.  </a:t>
            </a:r>
          </a:p>
          <a:p>
            <a:pPr lvl="1"/>
            <a:r>
              <a:rPr lang="en-GB" dirty="0"/>
              <a:t>Modify the kernel so it adds three vectors </a:t>
            </a:r>
            <a:r>
              <a:rPr lang="en-GB" dirty="0" smtClean="0"/>
              <a:t>together</a:t>
            </a:r>
            <a:endParaRPr lang="en-GB" dirty="0"/>
          </a:p>
          <a:p>
            <a:pPr lvl="1"/>
            <a:r>
              <a:rPr lang="en-GB" dirty="0"/>
              <a:t>Modify the host code to define three vectors and associate them with relevant kernel </a:t>
            </a:r>
            <a:r>
              <a:rPr lang="en-GB" dirty="0" smtClean="0"/>
              <a:t>arguments</a:t>
            </a:r>
            <a:endParaRPr lang="en-GB" dirty="0"/>
          </a:p>
          <a:p>
            <a:pPr lvl="1"/>
            <a:r>
              <a:rPr lang="en-GB" dirty="0"/>
              <a:t>Read back the final result and verify that it is </a:t>
            </a:r>
            <a:r>
              <a:rPr lang="en-GB" dirty="0" smtClean="0"/>
              <a:t>correct</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Print a message to that effect on the </a:t>
            </a:r>
            <a:r>
              <a:rPr lang="en-GB" dirty="0" smtClean="0"/>
              <a:t>screen</a:t>
            </a:r>
            <a:endParaRPr lang="en-GB" dirty="0"/>
          </a:p>
        </p:txBody>
      </p:sp>
    </p:spTree>
    <p:extLst>
      <p:ext uri="{BB962C8B-B14F-4D97-AF65-F5344CB8AC3E}">
        <p14:creationId xmlns:p14="http://schemas.microsoft.com/office/powerpoint/2010/main" val="1969329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-headers-generic </a:t>
            </a:r>
            <a:r>
              <a:rPr lang="en-GB" b="1" dirty="0" err="1" smtClean="0">
                <a:solidFill>
                  <a:schemeClr val="accent6">
                    <a:lumMod val="75000"/>
                  </a:schemeClr>
                </a:solidFill>
                <a:latin typeface="Courier New Bold"/>
                <a:cs typeface="Courier New Bold"/>
              </a:rPr>
              <a:t>debhelper</a:t>
            </a:r>
            <a:r>
              <a:rPr lang="en-GB" b="1" dirty="0" smtClean="0">
                <a:solidFill>
                  <a:schemeClr val="accent6">
                    <a:lumMod val="75000"/>
                  </a:schemeClr>
                </a:solidFill>
                <a:latin typeface="Courier New Bold"/>
                <a:cs typeface="Courier New Bold"/>
              </a:rPr>
              <a:t> dh-</a:t>
            </a:r>
            <a:r>
              <a:rPr lang="en-GB" b="1" dirty="0" err="1" smtClean="0">
                <a:solidFill>
                  <a:schemeClr val="accent6">
                    <a:lumMod val="75000"/>
                  </a:schemeClr>
                </a:solidFill>
                <a:latin typeface="Courier New Bold"/>
                <a:cs typeface="Courier New Bold"/>
              </a:rPr>
              <a:t>modaliases</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execstack</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dkms</a:t>
            </a:r>
            <a:r>
              <a:rPr lang="en-GB" b="1" dirty="0" smtClean="0">
                <a:solidFill>
                  <a:schemeClr val="accent6">
                    <a:lumMod val="75000"/>
                  </a:schemeClr>
                </a:solidFill>
                <a:latin typeface="Courier New Bold"/>
                <a:cs typeface="Courier New Bold"/>
              </a:rPr>
              <a:t> lib32gcc1 libc6-i386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driver from amd.com/drivers</a:t>
            </a:r>
          </a:p>
          <a:p>
            <a:pPr lvl="1"/>
            <a:r>
              <a:rPr lang="en-GB" dirty="0" smtClean="0"/>
              <a:t>Select your GPU, OS, etc.</a:t>
            </a:r>
          </a:p>
          <a:p>
            <a:pPr lvl="1"/>
            <a:r>
              <a:rPr lang="en-GB" dirty="0" smtClean="0"/>
              <a:t>Download the .zip</a:t>
            </a:r>
          </a:p>
          <a:p>
            <a:pPr lvl="1"/>
            <a:r>
              <a:rPr lang="en-GB" dirty="0" smtClean="0"/>
              <a:t>Unpack this with unzip filename.zip</a:t>
            </a:r>
          </a:p>
          <a:p>
            <a:r>
              <a:rPr lang="en-GB" dirty="0" smtClean="0"/>
              <a:t>Create the installer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sh</a:t>
            </a:r>
            <a:r>
              <a:rPr lang="en-GB" b="1" dirty="0" smtClean="0">
                <a:solidFill>
                  <a:schemeClr val="accent6">
                    <a:lumMod val="75000"/>
                  </a:schemeClr>
                </a:solidFill>
                <a:latin typeface="Courier New Bold"/>
                <a:cs typeface="Courier New Bold"/>
              </a:rPr>
              <a:t> fglrx*.run --</a:t>
            </a:r>
            <a:r>
              <a:rPr lang="en-GB" b="1" dirty="0" err="1" smtClean="0">
                <a:solidFill>
                  <a:schemeClr val="accent6">
                    <a:lumMod val="75000"/>
                  </a:schemeClr>
                </a:solidFill>
                <a:latin typeface="Courier New Bold"/>
                <a:cs typeface="Courier New Bold"/>
              </a:rPr>
              <a:t>buildpkg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Ubuntu</a:t>
            </a:r>
            <a:r>
              <a:rPr lang="en-GB" b="1" dirty="0" smtClean="0">
                <a:solidFill>
                  <a:schemeClr val="accent6">
                    <a:lumMod val="75000"/>
                  </a:schemeClr>
                </a:solidFill>
                <a:latin typeface="Courier New Bold"/>
                <a:cs typeface="Courier New Bold"/>
              </a:rPr>
              <a:t>/precise</a:t>
            </a:r>
          </a:p>
          <a:p>
            <a:r>
              <a:rPr lang="en-GB" dirty="0" smtClean="0"/>
              <a:t>Install the drivers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fglrx*.deb</a:t>
            </a:r>
          </a:p>
          <a:p>
            <a:r>
              <a:rPr lang="en-GB" dirty="0" smtClean="0"/>
              <a:t>Update your </a:t>
            </a:r>
            <a:r>
              <a:rPr lang="en-GB" dirty="0" err="1" smtClean="0"/>
              <a:t>Xorg.conf</a:t>
            </a:r>
            <a:r>
              <a:rPr lang="en-GB" dirty="0" smtClean="0"/>
              <a:t> file</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amdconfig</a:t>
            </a:r>
            <a:r>
              <a:rPr lang="en-GB" b="1" dirty="0" smtClean="0">
                <a:solidFill>
                  <a:schemeClr val="accent6">
                    <a:lumMod val="75000"/>
                  </a:schemeClr>
                </a:solidFill>
                <a:latin typeface="Courier New Bold"/>
                <a:cs typeface="Courier New Bold"/>
              </a:rPr>
              <a:t> --initial --adapter=all</a:t>
            </a:r>
          </a:p>
          <a:p>
            <a:r>
              <a:rPr lang="en-GB" dirty="0" smtClean="0"/>
              <a:t>Reboot!</a:t>
            </a:r>
          </a:p>
          <a:p>
            <a:pPr lvl="1"/>
            <a:r>
              <a:rPr lang="en-GB" dirty="0" smtClean="0"/>
              <a:t>Check all is working by running </a:t>
            </a:r>
            <a:r>
              <a:rPr lang="en-GB" b="1" dirty="0" err="1" smtClean="0">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extLst>
      <p:ext uri="{BB962C8B-B14F-4D97-AF65-F5344CB8AC3E}">
        <p14:creationId xmlns:p14="http://schemas.microsoft.com/office/powerpoint/2010/main" val="41306411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en-GB" dirty="0" smtClean="0">
                <a:solidFill>
                  <a:schemeClr val="tx1"/>
                </a:solidFill>
              </a:rPr>
              <a:t>Lecture 5</a:t>
            </a:r>
            <a:endParaRPr lang="en-GB" dirty="0">
              <a:solidFill>
                <a:schemeClr val="tx1"/>
              </a:solidFill>
            </a:endParaRPr>
          </a:p>
        </p:txBody>
      </p:sp>
    </p:spTree>
    <p:extLst>
      <p:ext uri="{BB962C8B-B14F-4D97-AF65-F5344CB8AC3E}">
        <p14:creationId xmlns:p14="http://schemas.microsoft.com/office/powerpoint/2010/main" val="13212391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a:t>
            </a:r>
            <a:r>
              <a:rPr lang="en-GB" dirty="0" smtClean="0"/>
              <a:t>supported (#include etc.)</a:t>
            </a:r>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a:t>
            </a:r>
            <a:r>
              <a:rPr lang="en-GB" dirty="0" smtClean="0"/>
              <a:t>types:</a:t>
            </a:r>
          </a:p>
          <a:p>
            <a:pPr lvl="2"/>
            <a:r>
              <a:rPr lang="en-GB" dirty="0" smtClean="0"/>
              <a:t>image2d_t</a:t>
            </a:r>
            <a:r>
              <a:rPr lang="en-GB" dirty="0"/>
              <a:t>, image3d_t and </a:t>
            </a:r>
            <a:r>
              <a:rPr lang="en-GB" dirty="0" err="1" smtClean="0"/>
              <a:t>sampler_t</a:t>
            </a:r>
            <a:endParaRPr lang="en-GB" dirty="0"/>
          </a:p>
        </p:txBody>
      </p:sp>
    </p:spTree>
    <p:extLst>
      <p:ext uri="{BB962C8B-B14F-4D97-AF65-F5344CB8AC3E}">
        <p14:creationId xmlns:p14="http://schemas.microsoft.com/office/powerpoint/2010/main" val="24815855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smtClean="0"/>
              <a:t>Built</a:t>
            </a:r>
            <a:r>
              <a:rPr lang="en-GB" dirty="0"/>
              <a: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a:t>
            </a:r>
            <a:r>
              <a:rPr lang="en-GB" dirty="0" smtClean="0"/>
              <a:t>NVIDIA GPUs</a:t>
            </a:r>
            <a:r>
              <a:rPr lang="en-GB" dirty="0"/>
              <a:t>)</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smtClean="0">
                <a:solidFill>
                  <a:schemeClr val="accent4">
                    <a:lumMod val="75000"/>
                  </a:schemeClr>
                </a:solidFill>
              </a:rPr>
              <a:t>__kernel</a:t>
            </a:r>
            <a:r>
              <a:rPr lang="en-GB" dirty="0" smtClean="0"/>
              <a:t> </a:t>
            </a:r>
            <a:r>
              <a:rPr lang="en-GB" dirty="0"/>
              <a:t>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smtClean="0">
                <a:solidFill>
                  <a:schemeClr val="accent4">
                    <a:lumMod val="75000"/>
                  </a:schemeClr>
                </a:solidFill>
              </a:rPr>
              <a:t>__global</a:t>
            </a:r>
            <a:r>
              <a:rPr lang="en-GB" b="1" dirty="0">
                <a:solidFill>
                  <a:schemeClr val="accent4">
                    <a:lumMod val="75000"/>
                  </a:schemeClr>
                </a:solidFill>
              </a:rPr>
              <a:t>, __local, __constant, __private</a:t>
            </a:r>
          </a:p>
          <a:p>
            <a:pPr lvl="1"/>
            <a:r>
              <a:rPr lang="en-GB" dirty="0"/>
              <a:t>Pointer kernel arguments must be declared with an address space qualifier</a:t>
            </a:r>
          </a:p>
          <a:p>
            <a:r>
              <a:rPr lang="en-GB" dirty="0"/>
              <a:t>Work-item functions</a:t>
            </a:r>
          </a:p>
          <a:p>
            <a:pPr lvl="1"/>
            <a:r>
              <a:rPr lang="en-GB" dirty="0" err="1" smtClean="0">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smtClean="0">
                <a:solidFill>
                  <a:schemeClr val="accent1"/>
                </a:solidFill>
              </a:rPr>
              <a:t>Barriers</a:t>
            </a:r>
            <a:r>
              <a:rPr lang="en-GB" dirty="0" smtClean="0"/>
              <a:t> </a:t>
            </a:r>
            <a:r>
              <a:rPr lang="en-GB" dirty="0"/>
              <a:t>- all work-items within a work-group must execute </a:t>
            </a:r>
            <a:r>
              <a:rPr lang="en-GB" dirty="0" smtClean="0"/>
              <a:t>the barrier </a:t>
            </a:r>
            <a:r>
              <a:rPr lang="en-GB" dirty="0"/>
              <a:t>function before any work-item can continue</a:t>
            </a:r>
          </a:p>
          <a:p>
            <a:pPr lvl="1"/>
            <a:r>
              <a:rPr lang="en-GB" b="1" dirty="0" smtClean="0">
                <a:solidFill>
                  <a:schemeClr val="accent1"/>
                </a:solidFill>
              </a:rPr>
              <a:t>Memory </a:t>
            </a:r>
            <a:r>
              <a:rPr lang="en-GB" b="1" dirty="0">
                <a:solidFill>
                  <a:schemeClr val="accent1"/>
                </a:solidFill>
              </a:rPr>
              <a:t>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p>
        </p:txBody>
      </p:sp>
    </p:spTree>
    <p:extLst>
      <p:ext uri="{BB962C8B-B14F-4D97-AF65-F5344CB8AC3E}">
        <p14:creationId xmlns:p14="http://schemas.microsoft.com/office/powerpoint/2010/main" val="18283296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a:t>
            </a:r>
            <a:r>
              <a:rPr lang="en-GB" dirty="0" smtClean="0"/>
              <a:t>			x </a:t>
            </a:r>
            <a:r>
              <a:rPr lang="en-GB" dirty="0"/>
              <a:t>+ 2y +  z  = 1</a:t>
            </a:r>
          </a:p>
          <a:p>
            <a:pPr marL="0" indent="0">
              <a:buNone/>
            </a:pPr>
            <a:r>
              <a:rPr lang="en-GB" dirty="0"/>
              <a:t> </a:t>
            </a:r>
            <a:r>
              <a:rPr lang="en-GB" dirty="0" smtClean="0"/>
              <a:t>			x </a:t>
            </a:r>
            <a:r>
              <a:rPr lang="en-GB" dirty="0"/>
              <a:t>+ 3y + 3z = 2</a:t>
            </a:r>
          </a:p>
          <a:p>
            <a:pPr marL="0" indent="0">
              <a:buNone/>
            </a:pPr>
            <a:r>
              <a:rPr lang="en-GB" dirty="0"/>
              <a:t> </a:t>
            </a:r>
            <a:r>
              <a:rPr lang="en-GB" dirty="0" smtClean="0"/>
              <a:t>			x </a:t>
            </a:r>
            <a:r>
              <a:rPr lang="en-GB" dirty="0"/>
              <a:t>+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p>
          <a:p>
            <a:pPr lvl="1"/>
            <a:r>
              <a:rPr lang="pl-PL" dirty="0"/>
              <a:t>Ax=b                   LUx=b</a:t>
            </a:r>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dirty="0" smtClean="0"/>
              <a:t>-1</a:t>
            </a:r>
            <a:r>
              <a:rPr lang="en-GB" baseline="30000" dirty="0" smtClean="0"/>
              <a:t>)</a:t>
            </a:r>
            <a:r>
              <a:rPr lang="pl-PL" dirty="0" smtClean="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N,</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latin typeface="Courier New Bold"/>
              </a:rPr>
              <a:t>C[</a:t>
            </a:r>
            <a:r>
              <a:rPr lang="en-GB" b="1" dirty="0" err="1">
                <a:latin typeface="Courier New Bold"/>
              </a:rPr>
              <a:t>i</a:t>
            </a:r>
            <a:r>
              <a:rPr lang="en-GB" b="1" dirty="0">
                <a:latin typeface="Courier New Bold"/>
              </a:rPr>
              <a:t>*</a:t>
            </a:r>
            <a:r>
              <a:rPr lang="en-GB" b="1" dirty="0" err="1">
                <a:latin typeface="Courier New Bold"/>
              </a:rPr>
              <a:t>N+j</a:t>
            </a:r>
            <a:r>
              <a:rPr lang="en-GB" b="1" dirty="0" smtClean="0">
                <a:latin typeface="Courier New Bold"/>
              </a:rPr>
              <a:t>] = 0.0f;</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smtClean="0">
                <a:latin typeface="Courier New Bold"/>
              </a:rPr>
              <a:t>N+j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smtClean="0">
                <a:solidFill>
                  <a:schemeClr val="accent1"/>
                </a:solidFill>
                <a:latin typeface="+mj-lt"/>
              </a:rPr>
              <a:t>We </a:t>
            </a:r>
            <a:r>
              <a:rPr lang="en-GB" sz="2000" b="1" dirty="0">
                <a:solidFill>
                  <a:schemeClr val="accent1"/>
                </a:solidFill>
                <a:latin typeface="+mj-lt"/>
              </a:rPr>
              <a:t>calculate</a:t>
            </a:r>
            <a:r>
              <a:rPr lang="en-GB" sz="2000" b="1" dirty="0" smtClean="0">
                <a:solidFill>
                  <a:schemeClr val="accent1"/>
                </a:solidFill>
                <a:latin typeface="+mj-lt"/>
              </a:rPr>
              <a:t> C=AB, where all three matrices are </a:t>
            </a:r>
            <a:r>
              <a:rPr lang="en-GB" sz="2000" b="1" dirty="0" err="1" smtClean="0">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40955337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Intel® Xeon® CPU, E5649 @ 2.53GHz using the </a:t>
            </a:r>
            <a:r>
              <a:rPr lang="en-GB" sz="2000" dirty="0" err="1" smtClean="0"/>
              <a:t>gcc</a:t>
            </a:r>
            <a:r>
              <a:rPr lang="en-GB" sz="2000" dirty="0" smtClean="0"/>
              <a:t> compiler.</a:t>
            </a:r>
            <a:endParaRPr lang="en-GB" sz="20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p>
          <a:p>
            <a:r>
              <a:rPr lang="en-GB" dirty="0" smtClean="0"/>
              <a:t>Extract with </a:t>
            </a:r>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file.tar.gz</a:t>
            </a:r>
            <a:endParaRPr lang="en-GB" b="1" dirty="0" smtClean="0">
              <a:solidFill>
                <a:schemeClr val="accent6">
                  <a:lumMod val="75000"/>
                </a:schemeClr>
              </a:solidFill>
              <a:latin typeface="Courier New Bold"/>
              <a:cs typeface="Courier New Bold"/>
            </a:endParaRPr>
          </a:p>
          <a:p>
            <a:r>
              <a:rPr lang="en-GB" dirty="0" smtClean="0"/>
              <a:t>Install with</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./Install*.sh</a:t>
            </a:r>
          </a:p>
          <a:p>
            <a:r>
              <a:rPr lang="en-GB" dirty="0" smtClean="0"/>
              <a:t>Create symbolic links to the library and includes</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/opt/AMDAPP/lib/x86_64/*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/local/lib</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/opt/AMDAPP/include/*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/local/include</a:t>
            </a:r>
          </a:p>
          <a:p>
            <a:r>
              <a:rPr lang="en-GB" dirty="0" smtClean="0"/>
              <a:t>Update linker paths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ldconfig</a:t>
            </a:r>
            <a:endParaRPr lang="en-GB" b="1" dirty="0" smtClean="0">
              <a:solidFill>
                <a:schemeClr val="accent6">
                  <a:lumMod val="75000"/>
                </a:schemeClr>
              </a:solidFill>
              <a:latin typeface="Courier New Bold"/>
              <a:cs typeface="Courier New Bold"/>
            </a:endParaRPr>
          </a:p>
          <a:p>
            <a:r>
              <a:rPr lang="en-GB" dirty="0" smtClean="0"/>
              <a:t>Reboot and run </a:t>
            </a:r>
            <a:r>
              <a:rPr lang="en-GB" b="1" dirty="0" err="1" smtClean="0">
                <a:solidFill>
                  <a:schemeClr val="accent6">
                    <a:lumMod val="75000"/>
                  </a:schemeClr>
                </a:solidFill>
                <a:latin typeface="Courier New Bold"/>
                <a:cs typeface="Courier New Bold"/>
              </a:rPr>
              <a:t>clinfo</a:t>
            </a:r>
            <a:endParaRPr lang="en-GB" b="1" dirty="0" smtClean="0">
              <a:solidFill>
                <a:schemeClr val="accent6">
                  <a:lumMod val="75000"/>
                </a:schemeClr>
              </a:solidFill>
              <a:latin typeface="Courier New Bold"/>
              <a:cs typeface="Courier New Bold"/>
            </a:endParaRPr>
          </a:p>
          <a:p>
            <a:pPr lvl="1"/>
            <a:r>
              <a:rPr lang="en-GB" dirty="0" smtClean="0"/>
              <a:t>Your CPU should be listed</a:t>
            </a:r>
            <a:endParaRPr lang="en-GB"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smtClean="0">
                <a:solidFill>
                  <a:schemeClr val="accent2"/>
                </a:solidFill>
                <a:latin typeface="Courier"/>
                <a:cs typeface="Courier"/>
              </a:rPr>
              <a:t>void</a:t>
            </a:r>
            <a:r>
              <a:rPr lang="en-GB" sz="2000" b="1" dirty="0" smtClean="0">
                <a:latin typeface="Courier"/>
                <a:cs typeface="Courier"/>
              </a:rPr>
              <a:t> </a:t>
            </a:r>
            <a:r>
              <a:rPr lang="en-GB" sz="2000" b="1" dirty="0" err="1" smtClean="0">
                <a:solidFill>
                  <a:schemeClr val="tx2">
                    <a:lumMod val="75000"/>
                  </a:schemeClr>
                </a:solidFill>
                <a:latin typeface="Courier"/>
                <a:cs typeface="Courier"/>
              </a:rPr>
              <a:t>mat_mul</a:t>
            </a:r>
            <a:r>
              <a:rPr lang="en-GB" sz="2000" b="1" dirty="0" smtClean="0">
                <a:latin typeface="Courier"/>
                <a:cs typeface="Courier"/>
              </a:rPr>
              <a:t>(</a:t>
            </a:r>
            <a:r>
              <a:rPr lang="en-GB" sz="2000" b="1" dirty="0" err="1" smtClean="0">
                <a:solidFill>
                  <a:schemeClr val="accent2"/>
                </a:solidFill>
                <a:latin typeface="Courier"/>
                <a:cs typeface="Courier"/>
              </a:rPr>
              <a:t>int</a:t>
            </a:r>
            <a:r>
              <a:rPr lang="en-GB" sz="2000" b="1" dirty="0" smtClean="0">
                <a:latin typeface="Courier"/>
                <a:cs typeface="Courier"/>
              </a:rPr>
              <a:t> N, </a:t>
            </a:r>
            <a:r>
              <a:rPr lang="en-GB" sz="2000" b="1" dirty="0" smtClean="0">
                <a:solidFill>
                  <a:schemeClr val="accent2"/>
                </a:solidFill>
                <a:latin typeface="Courier"/>
                <a:cs typeface="Courier"/>
              </a:rPr>
              <a:t>float</a:t>
            </a:r>
            <a:r>
              <a:rPr lang="en-GB" sz="2000" b="1" dirty="0" smtClean="0">
                <a:latin typeface="Courier"/>
                <a:cs typeface="Courier"/>
              </a:rPr>
              <a:t> *A, </a:t>
            </a:r>
            <a:r>
              <a:rPr lang="en-GB" sz="2000" b="1" dirty="0" smtClean="0">
                <a:solidFill>
                  <a:schemeClr val="accent2"/>
                </a:solidFill>
                <a:latin typeface="Courier"/>
                <a:cs typeface="Courier"/>
              </a:rPr>
              <a:t>float</a:t>
            </a:r>
            <a:r>
              <a:rPr lang="en-GB" sz="2000" b="1" dirty="0" smtClean="0">
                <a:latin typeface="Courier"/>
                <a:cs typeface="Courier"/>
              </a:rPr>
              <a:t> *B, </a:t>
            </a:r>
            <a:r>
              <a:rPr lang="en-GB" sz="2000" b="1" dirty="0" smtClean="0">
                <a:solidFill>
                  <a:schemeClr val="accent2"/>
                </a:solidFill>
                <a:latin typeface="Courier"/>
                <a:cs typeface="Courier"/>
              </a:rPr>
              <a:t>float</a:t>
            </a:r>
            <a:r>
              <a:rPr lang="en-GB" sz="2000" b="1" dirty="0" smtClean="0">
                <a:latin typeface="Courier"/>
                <a:cs typeface="Courier"/>
              </a:rPr>
              <a:t> *C)</a:t>
            </a:r>
          </a:p>
          <a:p>
            <a:pPr marL="0" indent="0">
              <a:buNone/>
            </a:pPr>
            <a:r>
              <a:rPr lang="en-GB" sz="2000" b="1" dirty="0" smtClean="0">
                <a:latin typeface="Courier"/>
                <a:cs typeface="Courier"/>
              </a:rPr>
              <a:t>{</a:t>
            </a:r>
          </a:p>
          <a:p>
            <a:pPr marL="0" indent="0">
              <a:buNone/>
            </a:pPr>
            <a:r>
              <a:rPr lang="en-GB" sz="2000" b="1" dirty="0" smtClean="0">
                <a:latin typeface="Courier"/>
                <a:cs typeface="Courier"/>
              </a:rPr>
              <a:t>    </a:t>
            </a:r>
            <a:r>
              <a:rPr lang="en-GB" sz="2000" b="1" dirty="0" err="1" smtClean="0">
                <a:solidFill>
                  <a:schemeClr val="accent2"/>
                </a:solidFill>
                <a:latin typeface="Courier"/>
                <a:cs typeface="Courier"/>
              </a:rPr>
              <a:t>int</a:t>
            </a:r>
            <a:r>
              <a:rPr lang="en-GB" sz="2000" b="1" dirty="0" smtClean="0">
                <a:solidFill>
                  <a:schemeClr val="accent2"/>
                </a:solidFill>
                <a:latin typeface="Courier"/>
                <a:cs typeface="Courier"/>
              </a:rPr>
              <a:t> </a:t>
            </a:r>
            <a:r>
              <a:rPr lang="en-GB" sz="2000" b="1" dirty="0" err="1" smtClean="0">
                <a:latin typeface="Courier"/>
                <a:cs typeface="Courier"/>
              </a:rPr>
              <a:t>i</a:t>
            </a:r>
            <a:r>
              <a:rPr lang="en-GB" sz="2000" b="1" dirty="0" smtClean="0">
                <a:latin typeface="Courier"/>
                <a:cs typeface="Courier"/>
              </a:rPr>
              <a:t>, j, k;</a:t>
            </a:r>
          </a:p>
          <a:p>
            <a:pPr marL="0" indent="0">
              <a:buNone/>
            </a:pPr>
            <a:r>
              <a:rPr lang="en-GB" sz="2000" b="1" dirty="0">
                <a:latin typeface="Courier"/>
                <a:cs typeface="Courier"/>
              </a:rPr>
              <a:t> </a:t>
            </a: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(i = 0; i &lt; N; i++) {</a:t>
            </a: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(j = 0; j &lt; N; j++) {</a:t>
            </a:r>
          </a:p>
          <a:p>
            <a:pPr marL="0" indent="0">
              <a:buNone/>
            </a:pPr>
            <a:r>
              <a:rPr lang="en-GB" sz="2000" b="1" dirty="0">
                <a:latin typeface="Courier"/>
                <a:cs typeface="Courier"/>
              </a:rPr>
              <a:t> </a:t>
            </a:r>
            <a:r>
              <a:rPr lang="en-GB" sz="2000" b="1" dirty="0" smtClean="0">
                <a:latin typeface="Courier"/>
                <a:cs typeface="Courier"/>
              </a:rPr>
              <a:t>           </a:t>
            </a:r>
            <a:r>
              <a:rPr lang="en-GB" sz="2000" b="1" dirty="0">
                <a:latin typeface="Courier"/>
                <a:cs typeface="Courier"/>
              </a:rPr>
              <a:t>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p>
          <a:p>
            <a:pPr marL="0" indent="0">
              <a:buNone/>
            </a:pPr>
            <a:r>
              <a:rPr lang="en-GB" sz="2000" b="1" dirty="0" smtClean="0">
                <a:latin typeface="Courier"/>
                <a:cs typeface="Courier"/>
              </a:rPr>
              <a:t>            </a:t>
            </a:r>
            <a:r>
              <a:rPr lang="en-GB" sz="2000" b="1" dirty="0" smtClean="0">
                <a:solidFill>
                  <a:schemeClr val="accent1"/>
                </a:solidFill>
                <a:latin typeface="Courier"/>
                <a:cs typeface="Courier"/>
              </a:rPr>
              <a:t>for</a:t>
            </a:r>
            <a:r>
              <a:rPr lang="en-GB" sz="2000" b="1" dirty="0" smtClean="0">
                <a:latin typeface="Courier"/>
                <a:cs typeface="Courier"/>
              </a:rPr>
              <a:t> (k = 0; k &lt; N; k++) { </a:t>
            </a:r>
          </a:p>
          <a:p>
            <a:pPr marL="0" indent="0">
              <a:buNone/>
            </a:pPr>
            <a:r>
              <a:rPr lang="en-GB" sz="2000" b="1" dirty="0">
                <a:solidFill>
                  <a:schemeClr val="tx1">
                    <a:lumMod val="85000"/>
                  </a:schemeClr>
                </a:solidFill>
                <a:latin typeface="Courier"/>
                <a:cs typeface="Courier"/>
              </a:rPr>
              <a:t> </a:t>
            </a:r>
            <a:r>
              <a:rPr lang="en-GB" sz="2000" b="1" dirty="0" smtClean="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a:t>
            </a:r>
            <a:r>
              <a:rPr lang="en-GB" sz="2000" b="1" dirty="0" err="1" smtClean="0">
                <a:solidFill>
                  <a:schemeClr val="tx1">
                    <a:lumMod val="85000"/>
                  </a:schemeClr>
                </a:solidFill>
                <a:latin typeface="Courier"/>
                <a:cs typeface="Courier"/>
              </a:rPr>
              <a:t>,k</a:t>
            </a:r>
            <a:r>
              <a:rPr lang="en-GB" sz="2000" b="1" dirty="0" smtClean="0">
                <a:solidFill>
                  <a:schemeClr val="tx1">
                    <a:lumMod val="85000"/>
                  </a:schemeClr>
                </a:solidFill>
                <a:latin typeface="Courier"/>
                <a:cs typeface="Courier"/>
              </a:rPr>
              <a:t>) * B(</a:t>
            </a:r>
            <a:r>
              <a:rPr lang="en-GB" sz="2000" b="1" dirty="0" err="1" smtClean="0">
                <a:solidFill>
                  <a:schemeClr val="tx1">
                    <a:lumMod val="85000"/>
                  </a:schemeClr>
                </a:solidFill>
                <a:latin typeface="Courier"/>
                <a:cs typeface="Courier"/>
              </a:rPr>
              <a:t>k,j</a:t>
            </a:r>
            <a:r>
              <a:rPr lang="en-GB" sz="2000" b="1" dirty="0" smtClean="0">
                <a:solidFill>
                  <a:schemeClr val="tx1">
                    <a:lumMod val="85000"/>
                  </a:schemeClr>
                </a:solidFill>
                <a:latin typeface="Courier"/>
                <a:cs typeface="Courier"/>
              </a:rPr>
              <a:t>)</a:t>
            </a:r>
          </a:p>
          <a:p>
            <a:pPr marL="0" indent="0">
              <a:buNone/>
            </a:pPr>
            <a:r>
              <a:rPr lang="en-GB" sz="2000" b="1" dirty="0">
                <a:latin typeface="Courier"/>
                <a:cs typeface="Courier"/>
              </a:rPr>
              <a:t> </a:t>
            </a:r>
            <a:r>
              <a:rPr lang="en-GB" sz="2000" b="1" dirty="0" smtClean="0">
                <a:latin typeface="Courier"/>
                <a:cs typeface="Courier"/>
              </a:rPr>
              <a:t>             C[</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N+j</a:t>
            </a:r>
            <a:r>
              <a:rPr lang="en-GB" sz="2000" b="1" dirty="0" smtClean="0">
                <a:latin typeface="Courier"/>
                <a:cs typeface="Courier"/>
              </a:rPr>
              <a:t>] += A[</a:t>
            </a:r>
            <a:r>
              <a:rPr lang="en-GB" sz="2000" b="1" dirty="0" err="1" smtClean="0">
                <a:latin typeface="Courier"/>
                <a:cs typeface="Courier"/>
              </a:rPr>
              <a:t>i</a:t>
            </a:r>
            <a:r>
              <a:rPr lang="en-GB" sz="2000" b="1" dirty="0" smtClean="0">
                <a:latin typeface="Courier"/>
                <a:cs typeface="Courier"/>
              </a:rPr>
              <a:t>*</a:t>
            </a:r>
            <a:r>
              <a:rPr lang="en-GB" sz="2000" b="1" dirty="0" err="1" smtClean="0">
                <a:latin typeface="Courier"/>
                <a:cs typeface="Courier"/>
              </a:rPr>
              <a:t>N+k</a:t>
            </a:r>
            <a:r>
              <a:rPr lang="en-GB" sz="2000" b="1" dirty="0" smtClean="0">
                <a:latin typeface="Courier"/>
                <a:cs typeface="Courier"/>
              </a:rPr>
              <a:t>] * B[k*</a:t>
            </a:r>
            <a:r>
              <a:rPr lang="en-GB" sz="2000" b="1" dirty="0" err="1" smtClean="0">
                <a:latin typeface="Courier"/>
                <a:cs typeface="Courier"/>
              </a:rPr>
              <a:t>N+j</a:t>
            </a:r>
            <a:r>
              <a:rPr lang="en-GB" sz="2000" b="1" dirty="0" smtClean="0">
                <a:latin typeface="Courier"/>
                <a:cs typeface="Courier"/>
              </a:rPr>
              <a:t>];</a:t>
            </a:r>
          </a:p>
          <a:p>
            <a:pPr marL="0" indent="0">
              <a:buNone/>
            </a:pPr>
            <a:r>
              <a:rPr lang="en-GB" sz="2000" b="1" dirty="0" smtClean="0">
                <a:latin typeface="Courier"/>
                <a:cs typeface="Courier"/>
              </a:rPr>
              <a:t>            }</a:t>
            </a:r>
          </a:p>
          <a:p>
            <a:pPr marL="0" indent="0">
              <a:buNone/>
            </a:pPr>
            <a:r>
              <a:rPr lang="en-GB" sz="2000" b="1" dirty="0" smtClean="0">
                <a:latin typeface="Courier"/>
                <a:cs typeface="Courier"/>
              </a:rPr>
              <a:t>        }</a:t>
            </a:r>
          </a:p>
          <a:p>
            <a:pPr marL="0" indent="0">
              <a:buNone/>
            </a:pPr>
            <a:r>
              <a:rPr lang="en-GB" sz="2000" b="1" dirty="0" smtClean="0">
                <a:latin typeface="Courier"/>
                <a:cs typeface="Courier"/>
              </a:rPr>
              <a:t>    }</a:t>
            </a:r>
          </a:p>
          <a:p>
            <a:pPr marL="0" indent="0">
              <a:buNone/>
            </a:pPr>
            <a:r>
              <a:rPr lang="en-GB" sz="2000" b="1" dirty="0">
                <a:latin typeface="Courier"/>
                <a:cs typeface="Courier"/>
              </a:rPr>
              <a:t>}</a:t>
            </a: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smtClean="0">
                <a:solidFill>
                  <a:schemeClr val="accent3"/>
                </a:solidFill>
                <a:latin typeface="+mj-lt"/>
              </a:rPr>
              <a:t>We turn this into an OpenCL kernel!</a:t>
            </a:r>
            <a:endParaRPr lang="en-GB" sz="3200" dirty="0">
              <a:solidFill>
                <a:schemeClr val="accent3"/>
              </a:solidFill>
              <a:latin typeface="+mj-lt"/>
            </a:endParaRPr>
          </a:p>
        </p:txBody>
      </p:sp>
    </p:spTree>
    <p:extLst>
      <p:ext uri="{BB962C8B-B14F-4D97-AF65-F5344CB8AC3E}">
        <p14:creationId xmlns:p14="http://schemas.microsoft.com/office/powerpoint/2010/main" val="4227576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N,</a:t>
            </a:r>
            <a:r>
              <a:rPr lang="en-GB" b="1" dirty="0">
                <a:latin typeface="Courier New Bold"/>
              </a:rPr>
              <a:t> </a:t>
            </a:r>
            <a:r>
              <a:rPr lang="en-GB" b="1" dirty="0" smtClean="0">
                <a:solidFill>
                  <a:schemeClr val="accent2"/>
                </a:solidFill>
                <a:latin typeface="Courier New Bold"/>
              </a:rPr>
              <a:t>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N;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a:latin typeface="Courier New Bold"/>
              </a:rPr>
              <a:t>N</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smtClean="0">
                <a:solidFill>
                  <a:schemeClr val="tx1">
                    <a:lumMod val="85000"/>
                  </a:schemeClr>
                </a:solidFill>
                <a:latin typeface="Courier New Bold"/>
              </a:rPr>
              <a:t>/</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smtClean="0">
              <a:latin typeface="Courier New Bold"/>
            </a:endParaRP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a:latin typeface="Courier New Bold"/>
              </a:rPr>
              <a:t>N</a:t>
            </a:r>
            <a:r>
              <a:rPr lang="en-GB" b="1" dirty="0" smtClean="0">
                <a:latin typeface="Courier New Bold"/>
              </a:rPr>
              <a:t>; k++) {  </a:t>
            </a:r>
            <a:endParaRPr lang="en-GB" b="1" dirty="0" smtClean="0">
              <a:solidFill>
                <a:schemeClr val="tx1">
                  <a:lumMod val="85000"/>
                </a:schemeClr>
              </a:solidFill>
              <a:latin typeface="Courier New Bold"/>
            </a:endParaRPr>
          </a:p>
          <a:p>
            <a:pPr marL="0" indent="0">
              <a:buNone/>
            </a:pPr>
            <a:r>
              <a:rPr lang="en-GB" b="1" dirty="0">
                <a:latin typeface="Courier New Bold"/>
              </a:rPr>
              <a:t> </a:t>
            </a:r>
            <a:r>
              <a:rPr lang="en-GB" b="1" dirty="0" smtClean="0">
                <a:latin typeface="Courier New Bold"/>
              </a:rPr>
              <a:t>       </a:t>
            </a: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N+k</a:t>
            </a:r>
            <a:r>
              <a:rPr lang="en-GB" b="1" dirty="0" smtClean="0">
                <a:latin typeface="Courier New Bold"/>
              </a:rPr>
              <a:t>] * B[k*</a:t>
            </a:r>
            <a:r>
              <a:rPr lang="en-GB" b="1" dirty="0" err="1">
                <a:latin typeface="Courier New Bold"/>
              </a:rPr>
              <a:t>N</a:t>
            </a:r>
            <a:r>
              <a:rPr lang="en-GB" b="1" dirty="0" err="1" smtClean="0">
                <a:latin typeface="Courier New Bold"/>
              </a:rPr>
              <a:t>+j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smtClean="0">
                <a:solidFill>
                  <a:schemeClr val="accent4"/>
                </a:solidFill>
                <a:latin typeface="Courier New Bold"/>
              </a:rPr>
              <a:t>__kernel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N,</a:t>
            </a:r>
          </a:p>
          <a:p>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*A,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*B,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*C)</a:t>
            </a:r>
            <a:endParaRPr lang="en-GB" sz="2000" b="1" dirty="0">
              <a:latin typeface="Courier New Bold"/>
            </a:endParaRP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Tree>
    <p:extLst>
      <p:ext uri="{BB962C8B-B14F-4D97-AF65-F5344CB8AC3E}">
        <p14:creationId xmlns:p14="http://schemas.microsoft.com/office/powerpoint/2010/main" val="30732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N; </a:t>
            </a:r>
            <a:r>
              <a:rPr lang="en-GB" sz="2000" b="1" dirty="0" err="1" smtClean="0">
                <a:latin typeface="Courier New Bold"/>
              </a:rPr>
              <a:t>i</a:t>
            </a:r>
            <a:r>
              <a:rPr lang="en-GB" sz="2000" b="1" dirty="0" smtClean="0">
                <a:latin typeface="Courier New Bold"/>
              </a:rPr>
              <a:t>++) {</a:t>
            </a:r>
          </a:p>
          <a:p>
            <a:pPr marL="0" inden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(j = 0; j &lt; </a:t>
            </a:r>
            <a:r>
              <a:rPr lang="en-GB" sz="2000" b="1" dirty="0">
                <a:latin typeface="Courier New Bold"/>
              </a:rPr>
              <a:t>N</a:t>
            </a:r>
            <a:r>
              <a:rPr lang="en-GB" sz="2000" b="1" dirty="0" smtClean="0">
                <a:latin typeface="Courier New Bold"/>
              </a:rPr>
              <a:t>; j++) {</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 { </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 C(</a:t>
            </a:r>
            <a:r>
              <a:rPr lang="en-GB" sz="2000" b="1" dirty="0" err="1" smtClean="0">
                <a:solidFill>
                  <a:schemeClr val="tx1">
                    <a:lumMod val="85000"/>
                  </a:schemeClr>
                </a:solidFill>
                <a:latin typeface="Courier New Bold"/>
              </a:rPr>
              <a:t>i</a:t>
            </a:r>
            <a:r>
              <a:rPr lang="en-GB" sz="2000" b="1" dirty="0" smtClean="0">
                <a:solidFill>
                  <a:schemeClr val="tx1">
                    <a:lumMod val="85000"/>
                  </a:schemeClr>
                </a:solidFill>
                <a:latin typeface="Courier New Bold"/>
              </a:rPr>
              <a:t>, j) = sum(over k) A(</a:t>
            </a:r>
            <a:r>
              <a:rPr lang="en-GB" sz="2000" b="1" dirty="0" err="1">
                <a:solidFill>
                  <a:schemeClr val="tx1">
                    <a:lumMod val="85000"/>
                  </a:schemeClr>
                </a:solidFill>
                <a:latin typeface="Courier New Bold"/>
              </a:rPr>
              <a:t>i</a:t>
            </a:r>
            <a:r>
              <a:rPr lang="en-GB" sz="2000" b="1" dirty="0" err="1" smtClean="0">
                <a:solidFill>
                  <a:schemeClr val="tx1">
                    <a:lumMod val="85000"/>
                  </a:schemeClr>
                </a:solidFill>
                <a:latin typeface="Courier New Bold"/>
              </a:rPr>
              <a:t>,k</a:t>
            </a:r>
            <a:r>
              <a:rPr lang="en-GB" sz="2000" b="1" dirty="0" smtClean="0">
                <a:solidFill>
                  <a:schemeClr val="tx1">
                    <a:lumMod val="85000"/>
                  </a:schemeClr>
                </a:solidFill>
                <a:latin typeface="Courier New Bold"/>
              </a:rPr>
              <a:t>) * B(</a:t>
            </a:r>
            <a:r>
              <a:rPr lang="en-GB" sz="2000" b="1" dirty="0" err="1" smtClean="0">
                <a:solidFill>
                  <a:schemeClr val="tx1">
                    <a:lumMod val="85000"/>
                  </a:schemeClr>
                </a:solidFill>
                <a:latin typeface="Courier New Bold"/>
              </a:rPr>
              <a:t>k,j</a:t>
            </a:r>
            <a:r>
              <a:rPr lang="en-GB" sz="2000" b="1" dirty="0" smtClean="0">
                <a:solidFill>
                  <a:schemeClr val="tx1">
                    <a:lumMod val="85000"/>
                  </a:schemeClr>
                </a:solidFill>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N+k</a:t>
            </a:r>
            <a:r>
              <a:rPr lang="en-GB" sz="2000" b="1" dirty="0" smtClean="0">
                <a:latin typeface="Courier New Bold"/>
              </a:rPr>
              <a:t>] * B[k*</a:t>
            </a:r>
            <a:r>
              <a:rPr lang="en-GB" sz="2000" b="1" dirty="0" err="1">
                <a:latin typeface="Courier New Bold"/>
              </a:rPr>
              <a:t>N</a:t>
            </a:r>
            <a:r>
              <a:rPr lang="en-GB" sz="2000" b="1" dirty="0" err="1" smtClean="0">
                <a:latin typeface="Courier New Bold"/>
              </a:rPr>
              <a:t>+j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r>
              <a:rPr lang="en-GB" sz="2000" b="1" dirty="0">
                <a:latin typeface="Courier New Bold"/>
              </a:rPr>
              <a:t>j</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(1);</a:t>
            </a:r>
            <a:endParaRPr lang="en-GB" sz="2000" b="1" dirty="0">
              <a:latin typeface="Courier New Bold"/>
            </a:endParaRP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smtClean="0">
                <a:solidFill>
                  <a:schemeClr val="accent2"/>
                </a:solidFill>
                <a:latin typeface="+mj-lt"/>
              </a:rPr>
              <a:t>Remove outer loops and set work-item co-ordinates</a:t>
            </a:r>
            <a:endParaRPr lang="en-GB" sz="2000" b="1" dirty="0">
              <a:solidFill>
                <a:schemeClr val="accent2"/>
              </a:solidFill>
              <a:latin typeface="+mj-lt"/>
            </a:endParaRP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smtClean="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smtClean="0">
                <a:solidFill>
                  <a:schemeClr val="tx1">
                    <a:lumMod val="85000"/>
                  </a:schemeClr>
                </a:solidFill>
                <a:latin typeface="Courier New Bold"/>
              </a:rPr>
              <a:t>)</a:t>
            </a:r>
            <a:endParaRPr lang="en-GB" sz="2000" b="1" dirty="0" smtClean="0">
              <a:latin typeface="Courier New Bold"/>
            </a:endParaRP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 {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N+k</a:t>
            </a:r>
            <a:r>
              <a:rPr lang="en-GB" sz="2000" b="1" dirty="0" smtClean="0">
                <a:latin typeface="Courier New Bold"/>
              </a:rPr>
              <a:t>] * B[k*</a:t>
            </a:r>
            <a:r>
              <a:rPr lang="en-GB" sz="2000" b="1" dirty="0" err="1" smtClean="0">
                <a:latin typeface="Courier New Bold"/>
              </a:rPr>
              <a:t>N+j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Tree>
    <p:extLst>
      <p:ext uri="{BB962C8B-B14F-4D97-AF65-F5344CB8AC3E}">
        <p14:creationId xmlns:p14="http://schemas.microsoft.com/office/powerpoint/2010/main" val="13620079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smtClean="0">
                <a:latin typeface="Courier New Bold"/>
              </a:rPr>
              <a:t>N,</a:t>
            </a:r>
            <a:endParaRPr lang="en-GB" sz="2000" b="1" dirty="0">
              <a:latin typeface="Courier New Bold"/>
            </a:endParaRP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r>
              <a:rPr lang="en-GB" sz="2000" b="1" dirty="0" smtClean="0">
                <a:latin typeface="Courier New Bold"/>
              </a:rPr>
              <a:t>,</a:t>
            </a:r>
          </a:p>
          <a:p>
            <a:pPr marL="0" indent="0">
              <a:buNone/>
            </a:pPr>
            <a:r>
              <a:rPr lang="en-GB" sz="2000" b="1" dirty="0">
                <a:solidFill>
                  <a:schemeClr val="accent3"/>
                </a:solidFill>
                <a:latin typeface="Courier New Bold"/>
              </a:rPr>
              <a:t> </a:t>
            </a:r>
            <a:r>
              <a:rPr lang="en-GB" sz="2000" b="1" dirty="0" smtClean="0">
                <a:solidFill>
                  <a:schemeClr val="accent3"/>
                </a:solidFill>
                <a:latin typeface="Courier New Bold"/>
              </a:rPr>
              <a:t>  </a:t>
            </a:r>
            <a:r>
              <a:rPr lang="en-GB" sz="2000" b="1" dirty="0" smtClean="0">
                <a:solidFill>
                  <a:schemeClr val="accent4"/>
                </a:solidFill>
                <a:latin typeface="Courier New Bold"/>
              </a:rPr>
              <a:t>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*B</a:t>
            </a:r>
            <a:r>
              <a:rPr lang="en-GB" sz="2000" b="1" dirty="0" smtClean="0">
                <a:latin typeface="Courier New Bold"/>
              </a:rPr>
              <a:t>,</a:t>
            </a:r>
          </a:p>
          <a:p>
            <a:pPr marL="0" indent="0">
              <a:buNone/>
            </a:pPr>
            <a:r>
              <a:rPr lang="en-GB" sz="2000" b="1" dirty="0" smtClean="0">
                <a:solidFill>
                  <a:schemeClr val="accent4"/>
                </a:solidFill>
                <a:latin typeface="Courier New Bold"/>
              </a:rPr>
              <a:t>   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*C</a:t>
            </a: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smtClean="0">
                <a:latin typeface="Courier New Bold"/>
              </a:rPr>
              <a:t>{</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k;</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Font typeface="Arial" pitchFamily="34" charse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Font typeface="Arial" pitchFamily="34" charse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N; k++) </a:t>
            </a:r>
          </a:p>
          <a:p>
            <a:pPr marL="0" indent="0">
              <a:buFont typeface="Arial" pitchFamily="34" charset="0"/>
              <a:buNone/>
            </a:pPr>
            <a:r>
              <a:rPr lang="en-GB" sz="2000" b="1" dirty="0" smtClean="0">
                <a:latin typeface="Courier New Bold"/>
              </a:rPr>
              <a:t>   </a:t>
            </a:r>
            <a:r>
              <a:rPr lang="en-GB" sz="2000" b="1" dirty="0" err="1" smtClean="0">
                <a:latin typeface="Courier New Bold"/>
              </a:rPr>
              <a:t>tmp</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N+k</a:t>
            </a:r>
            <a:r>
              <a:rPr lang="en-GB" sz="2000" b="1" dirty="0" smtClean="0">
                <a:latin typeface="Courier New Bold"/>
              </a:rPr>
              <a:t>]*B[k*</a:t>
            </a:r>
            <a:r>
              <a:rPr lang="en-GB" sz="2000" b="1" dirty="0" err="1" smtClean="0">
                <a:latin typeface="Courier New Bold"/>
              </a:rPr>
              <a:t>N+j</a:t>
            </a:r>
            <a:r>
              <a:rPr lang="en-GB" sz="2000" b="1" dirty="0" smtClean="0">
                <a:latin typeface="Courier New Bold"/>
              </a:rPr>
              <a:t>];</a:t>
            </a:r>
          </a:p>
          <a:p>
            <a:pPr marL="0" indent="0">
              <a:buFont typeface="Arial" pitchFamily="34" charset="0"/>
              <a:buNone/>
            </a:pPr>
            <a:r>
              <a:rPr lang="en-GB" sz="2000" b="1" dirty="0" smtClean="0">
                <a:latin typeface="Courier New Bold"/>
              </a:rPr>
              <a:t>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N+j</a:t>
            </a: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Font typeface="Arial" pitchFamily="34" charset="0"/>
              <a:buNone/>
            </a:pPr>
            <a:r>
              <a:rPr lang="en-GB" sz="2000" b="1" dirty="0" smtClean="0">
                <a:latin typeface="Courier New Bold"/>
              </a:rPr>
              <a:t>}</a:t>
            </a:r>
            <a:endParaRPr lang="en-GB" sz="2000" b="1" dirty="0">
              <a:latin typeface="Courier New Bold"/>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a:t>
            </a:r>
            <a:r>
              <a:rPr lang="en-GB" sz="1100" b="1" dirty="0" err="1" smtClean="0">
                <a:latin typeface="Courier New Bold"/>
              </a:rPr>
              <a:t>h</a:t>
            </a:r>
            <a:r>
              <a:rPr lang="en-GB" sz="1100" b="1" dirty="0" err="1" smtClean="0">
                <a:solidFill>
                  <a:schemeClr val="tx1"/>
                </a:solidFill>
                <a:latin typeface="Courier New Bold"/>
              </a:rPr>
              <a:t>_A</a:t>
            </a:r>
            <a:r>
              <a:rPr lang="en-GB" sz="1100" b="1" dirty="0" err="1" smtClean="0">
                <a:latin typeface="Courier New Bold"/>
              </a:rPr>
              <a:t>.begin</a:t>
            </a:r>
            <a:r>
              <a:rPr lang="en-GB" sz="1100" b="1" dirty="0" smtClean="0">
                <a:latin typeface="Courier New Bold"/>
              </a:rPr>
              <a:t>()</a:t>
            </a:r>
            <a:r>
              <a:rPr lang="en-GB" sz="1100" b="1" dirty="0" smtClean="0">
                <a:solidFill>
                  <a:schemeClr val="tx1"/>
                </a:solidFill>
                <a:latin typeface="Courier New Bold"/>
              </a:rPr>
              <a:t>,</a:t>
            </a:r>
            <a:r>
              <a:rPr lang="en-GB" sz="1100" b="1" dirty="0" err="1" smtClean="0">
                <a:solidFill>
                  <a:schemeClr val="tx1"/>
                </a:solidFill>
                <a:latin typeface="Courier New Bold"/>
              </a:rPr>
              <a:t>h_A</a:t>
            </a:r>
            <a:r>
              <a:rPr lang="en-GB" sz="1100" b="1" dirty="0" err="1" smtClean="0">
                <a:latin typeface="Courier New Bold"/>
              </a:rPr>
              <a:t>.end</a:t>
            </a:r>
            <a:r>
              <a:rPr lang="en-GB" sz="1100" b="1" dirty="0" smtClean="0">
                <a:latin typeface="Courier New Bold"/>
              </a:rPr>
              <a:t>()</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a:t>
            </a:r>
            <a:r>
              <a:rPr lang="en-GB" sz="1100" b="1" dirty="0" err="1" smtClean="0">
                <a:solidFill>
                  <a:schemeClr val="tx1"/>
                </a:solidFill>
                <a:latin typeface="Courier New Bold"/>
              </a:rPr>
              <a:t>h_B</a:t>
            </a:r>
            <a:r>
              <a:rPr lang="en-GB" sz="1100" b="1" dirty="0" err="1" smtClean="0">
                <a:latin typeface="Courier New Bold"/>
              </a:rPr>
              <a:t>.begin</a:t>
            </a:r>
            <a:r>
              <a:rPr lang="en-GB" sz="1100" b="1" dirty="0">
                <a:latin typeface="Courier New Bold"/>
              </a:rPr>
              <a:t>(</a:t>
            </a:r>
            <a:r>
              <a:rPr lang="en-GB" sz="1100" b="1" dirty="0" smtClean="0">
                <a:latin typeface="Courier New Bold"/>
              </a:rPr>
              <a:t>)</a:t>
            </a:r>
            <a:r>
              <a:rPr lang="en-GB" sz="1100" b="1" dirty="0">
                <a:latin typeface="Courier New Bold"/>
              </a:rPr>
              <a:t>,</a:t>
            </a:r>
            <a:r>
              <a:rPr lang="en-GB" sz="1100" b="1" dirty="0" err="1" smtClean="0">
                <a:solidFill>
                  <a:schemeClr val="tx1"/>
                </a:solidFill>
                <a:latin typeface="Courier New Bold"/>
              </a:rPr>
              <a:t>h_B.end</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cl::</a:t>
            </a:r>
            <a:r>
              <a:rPr lang="da-DK" sz="1100" b="1" dirty="0" err="1" smtClean="0">
                <a:solidFill>
                  <a:schemeClr val="tx1"/>
                </a:solidFill>
                <a:latin typeface="Courier New Bold"/>
              </a:rPr>
              <a:t>make_kernel</a:t>
            </a:r>
            <a:r>
              <a:rPr lang="da-DK" sz="1100" b="1" dirty="0" smtClean="0">
                <a:solidFill>
                  <a:schemeClr val="tx1"/>
                </a:solidFill>
                <a:latin typeface="Courier New Bold"/>
              </a:rPr>
              <a:t>&lt;int,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naive</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naive</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a:t>
            </a:r>
          </a:p>
          <a:p>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smtClean="0">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a:t>
            </a:r>
            <a:r>
              <a:rPr lang="en-GB" sz="1100" b="1" dirty="0" err="1" smtClean="0">
                <a:solidFill>
                  <a:schemeClr val="tx1"/>
                </a:solidFill>
                <a:latin typeface="Courier New Bold"/>
              </a:rPr>
              <a:t>h_C.begin</a:t>
            </a:r>
            <a:r>
              <a:rPr lang="en-GB" sz="1100" b="1" dirty="0" smtClean="0">
                <a:solidFill>
                  <a:schemeClr val="tx1"/>
                </a:solidFill>
                <a:latin typeface="Courier New Bold"/>
              </a:rPr>
              <a:t>(), </a:t>
            </a:r>
            <a:r>
              <a:rPr lang="en-GB" sz="1100" b="1" dirty="0" err="1" smtClean="0">
                <a:solidFill>
                  <a:schemeClr val="tx1"/>
                </a:solidFill>
                <a:latin typeface="Courier New Bold"/>
              </a:rPr>
              <a:t>h_C.end</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a:t>
            </a:r>
            <a:r>
              <a:rPr lang="en-GB" sz="3600" dirty="0"/>
              <a:t>6</a:t>
            </a:r>
            <a:r>
              <a:rPr lang="en-GB" sz="3600" dirty="0" smtClean="0"/>
              <a:t>: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a:t>
            </a:r>
            <a:r>
              <a:rPr lang="en-GB" dirty="0" smtClean="0"/>
              <a:t>kernel “</a:t>
            </a:r>
            <a:r>
              <a:rPr lang="en-GB" dirty="0"/>
              <a:t>from scratch”</a:t>
            </a:r>
          </a:p>
          <a:p>
            <a:pPr lvl="1">
              <a:lnSpc>
                <a:spcPct val="110000"/>
              </a:lnSpc>
            </a:pPr>
            <a:r>
              <a:rPr lang="en-GB" dirty="0"/>
              <a:t>To multiply a pair of matrices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a:t>
            </a:r>
            <a:r>
              <a:rPr lang="en-GB" dirty="0" smtClean="0"/>
              <a:t>provided OpenCL host </a:t>
            </a:r>
            <a:r>
              <a:rPr lang="en-GB" dirty="0"/>
              <a:t>program to </a:t>
            </a:r>
            <a:r>
              <a:rPr lang="en-GB" dirty="0" smtClean="0"/>
              <a:t>use your </a:t>
            </a:r>
            <a:r>
              <a:rPr lang="en-GB" dirty="0"/>
              <a:t>kernel</a:t>
            </a:r>
          </a:p>
          <a:p>
            <a:pPr lvl="1">
              <a:lnSpc>
                <a:spcPct val="110000"/>
              </a:lnSpc>
            </a:pPr>
            <a:r>
              <a:rPr lang="en-GB" dirty="0"/>
              <a:t>Verify the results</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6</a:t>
            </a:r>
            <a:endParaRPr lang="en-GB" dirty="0">
              <a:solidFill>
                <a:schemeClr val="tx1"/>
              </a:solidFill>
            </a:endParaRPr>
          </a:p>
        </p:txBody>
      </p:sp>
    </p:spTree>
    <p:extLst>
      <p:ext uri="{BB962C8B-B14F-4D97-AF65-F5344CB8AC3E}">
        <p14:creationId xmlns:p14="http://schemas.microsoft.com/office/powerpoint/2010/main" val="15024395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smtClean="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smtClean="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smtClean="0">
                <a:solidFill>
                  <a:prstClr val="black"/>
                </a:solidFill>
                <a:latin typeface="Trebuchet MS"/>
                <a:ea typeface="MS PGothic"/>
                <a:cs typeface="Arial"/>
                <a:sym typeface="Myriad Set Text" charset="0"/>
              </a:rPr>
              <a:t>C(</a:t>
            </a:r>
            <a:r>
              <a:rPr lang="en-US" sz="1400" dirty="0" err="1" smtClean="0">
                <a:solidFill>
                  <a:prstClr val="black"/>
                </a:solidFill>
                <a:latin typeface="Trebuchet MS"/>
                <a:ea typeface="MS PGothic"/>
                <a:cs typeface="Arial"/>
                <a:sym typeface="Myriad Set Text" charset="0"/>
              </a:rPr>
              <a:t>i,j</a:t>
            </a:r>
            <a:r>
              <a:rPr lang="en-US" sz="1400" dirty="0" smtClean="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smtClean="0">
                <a:solidFill>
                  <a:prstClr val="black"/>
                </a:solidFill>
                <a:latin typeface="Trebuchet MS"/>
                <a:ea typeface="ヒラギノ角ゴ ProN W3" charset="-128"/>
                <a:cs typeface="Arial"/>
                <a:sym typeface="Myriad Set Text" charset="0"/>
              </a:rPr>
              <a:t>Dot product of a row of A and a column of B for each element of C</a:t>
            </a:r>
            <a:endParaRPr lang="en-US" sz="2000" dirty="0">
              <a:solidFill>
                <a:prstClr val="black"/>
              </a:solidFill>
              <a:latin typeface="Trebuchet MS"/>
              <a:ea typeface="ヒラギノ角ゴ ProN W3" charset="-128"/>
              <a:cs typeface="Arial"/>
              <a:sym typeface="Myriad Set Text" charset="0"/>
            </a:endParaRPr>
          </a:p>
        </p:txBody>
      </p:sp>
    </p:spTree>
    <p:extLst>
      <p:ext uri="{BB962C8B-B14F-4D97-AF65-F5344CB8AC3E}">
        <p14:creationId xmlns:p14="http://schemas.microsoft.com/office/powerpoint/2010/main" val="435927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21857</Words>
  <Application>Microsoft Office PowerPoint</Application>
  <PresentationFormat>Bildschirmpräsentation (4:3)</PresentationFormat>
  <Paragraphs>3679</Paragraphs>
  <Slides>275</Slides>
  <Notes>15</Notes>
  <HiddenSlides>0</HiddenSlides>
  <MMClips>0</MMClips>
  <ScaleCrop>false</ScaleCrop>
  <HeadingPairs>
    <vt:vector size="4" baseType="variant">
      <vt:variant>
        <vt:lpstr>Design</vt:lpstr>
      </vt:variant>
      <vt:variant>
        <vt:i4>2</vt:i4>
      </vt:variant>
      <vt:variant>
        <vt:lpstr>Folientitel</vt:lpstr>
      </vt:variant>
      <vt:variant>
        <vt:i4>275</vt:i4>
      </vt:variant>
    </vt:vector>
  </HeadingPairs>
  <TitlesOfParts>
    <vt:vector size="277" baseType="lpstr">
      <vt:lpstr>KITE_OpenCL_Code</vt:lpstr>
      <vt:lpstr>KITE_OpenCL</vt:lpstr>
      <vt:lpstr>Hands On OpenCL</vt:lpstr>
      <vt:lpstr>Agenda</vt:lpstr>
      <vt:lpstr>Course materials</vt:lpstr>
      <vt:lpstr>Setting up Opencl platforms</vt:lpstr>
      <vt:lpstr>Some notes on setting up OpenCL</vt:lpstr>
      <vt:lpstr>Many platforms!</vt:lpstr>
      <vt:lpstr>Running OSX?</vt:lpstr>
      <vt:lpstr>Setting up with AMD GPU</vt:lpstr>
      <vt:lpstr>Setting up with AMD CPU</vt:lpstr>
      <vt:lpstr>Setting up with AMD APU</vt:lpstr>
      <vt:lpstr>Setting up with Intel CPU</vt:lpstr>
      <vt:lpstr>Setting up with Intel GPU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PowerPoint-Präsentation</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PowerPoint-Präsentation</vt:lpstr>
      <vt:lpstr>Malloc Recap</vt:lpstr>
      <vt:lpstr>Malloc Recap</vt:lpstr>
      <vt:lpstr>Malloc Recap</vt:lpstr>
      <vt:lpstr>Malloc Recap</vt:lpstr>
      <vt:lpstr>PowerPoint-Präsentation</vt:lpstr>
      <vt:lpstr>PowerPoint-Präsentation</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Severin Buehler</cp:lastModifiedBy>
  <cp:revision>1013</cp:revision>
  <dcterms:created xsi:type="dcterms:W3CDTF">2013-06-29T14:06:29Z</dcterms:created>
  <dcterms:modified xsi:type="dcterms:W3CDTF">2015-04-21T14:28:00Z</dcterms:modified>
</cp:coreProperties>
</file>